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JPG" ContentType="image/.jp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7" r:id="rId3"/>
    <p:sldId id="256" r:id="rId4"/>
    <p:sldId id="258" r:id="rId5"/>
    <p:sldId id="441" r:id="rId7"/>
    <p:sldId id="333" r:id="rId8"/>
    <p:sldId id="357" r:id="rId9"/>
    <p:sldId id="358" r:id="rId10"/>
    <p:sldId id="360" r:id="rId11"/>
    <p:sldId id="383" r:id="rId12"/>
    <p:sldId id="385" r:id="rId13"/>
    <p:sldId id="387" r:id="rId14"/>
    <p:sldId id="444" r:id="rId15"/>
    <p:sldId id="286" r:id="rId16"/>
    <p:sldId id="259" r:id="rId17"/>
    <p:sldId id="389" r:id="rId18"/>
    <p:sldId id="390" r:id="rId19"/>
    <p:sldId id="392" r:id="rId20"/>
    <p:sldId id="394" r:id="rId21"/>
    <p:sldId id="395" r:id="rId22"/>
    <p:sldId id="494" r:id="rId23"/>
    <p:sldId id="495" r:id="rId24"/>
    <p:sldId id="397" r:id="rId25"/>
    <p:sldId id="399" r:id="rId26"/>
    <p:sldId id="398" r:id="rId27"/>
    <p:sldId id="400" r:id="rId28"/>
    <p:sldId id="403" r:id="rId29"/>
    <p:sldId id="405" r:id="rId30"/>
    <p:sldId id="407" r:id="rId31"/>
    <p:sldId id="410" r:id="rId32"/>
    <p:sldId id="413" r:id="rId33"/>
    <p:sldId id="415" r:id="rId34"/>
    <p:sldId id="416" r:id="rId35"/>
    <p:sldId id="418" r:id="rId36"/>
    <p:sldId id="422" r:id="rId37"/>
    <p:sldId id="423" r:id="rId38"/>
    <p:sldId id="424" r:id="rId39"/>
    <p:sldId id="427" r:id="rId40"/>
    <p:sldId id="429" r:id="rId41"/>
    <p:sldId id="430" r:id="rId42"/>
    <p:sldId id="431" r:id="rId43"/>
    <p:sldId id="432" r:id="rId44"/>
    <p:sldId id="434" r:id="rId45"/>
    <p:sldId id="435" r:id="rId46"/>
    <p:sldId id="437" r:id="rId47"/>
    <p:sldId id="438" r:id="rId48"/>
    <p:sldId id="445" r:id="rId49"/>
    <p:sldId id="260" r:id="rId50"/>
    <p:sldId id="447" r:id="rId51"/>
    <p:sldId id="449" r:id="rId52"/>
    <p:sldId id="450" r:id="rId53"/>
    <p:sldId id="451" r:id="rId54"/>
    <p:sldId id="452" r:id="rId55"/>
    <p:sldId id="454" r:id="rId56"/>
    <p:sldId id="531" r:id="rId57"/>
    <p:sldId id="532" r:id="rId58"/>
    <p:sldId id="533" r:id="rId59"/>
    <p:sldId id="534" r:id="rId60"/>
    <p:sldId id="540" r:id="rId61"/>
    <p:sldId id="535" r:id="rId62"/>
    <p:sldId id="538" r:id="rId63"/>
    <p:sldId id="539" r:id="rId64"/>
    <p:sldId id="261" r:id="rId65"/>
  </p:sldIdLst>
  <p:sldSz cx="24382095" cy="13716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3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3867" autoAdjust="0"/>
  </p:normalViewPr>
  <p:slideViewPr>
    <p:cSldViewPr snapToGrid="0">
      <p:cViewPr>
        <p:scale>
          <a:sx n="40" d="100"/>
          <a:sy n="40" d="100"/>
        </p:scale>
        <p:origin x="782" y="-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8" Type="http://schemas.openxmlformats.org/officeDocument/2006/relationships/tableStyles" Target="tableStyles.xml"/><Relationship Id="rId67" Type="http://schemas.openxmlformats.org/officeDocument/2006/relationships/viewProps" Target="viewProps.xml"/><Relationship Id="rId66" Type="http://schemas.openxmlformats.org/officeDocument/2006/relationships/presProps" Target="presProps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application/json;charset=UTF-8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Additionally assert value：添加验证的值,只有勾选了此复选框，才可以在Expected Value中设置期望的值。</a:t>
            </a:r>
            <a:endParaRPr lang="zh-CN" altLang="en-US" dirty="0"/>
          </a:p>
          <a:p>
            <a:r>
              <a:rPr lang="zh-CN" altLang="en-US" dirty="0"/>
              <a:t>Match as regular expression：匹配正则表达式，在期望的值中填写正则表达式，如 [0,1,2,3] 返回结果只要是 0,1,2,3 其中任意一个即可！</a:t>
            </a:r>
            <a:endParaRPr lang="zh-CN" altLang="en-US" dirty="0"/>
          </a:p>
          <a:p>
            <a:r>
              <a:rPr lang="zh-CN" altLang="en-US" dirty="0"/>
              <a:t>Excepted Value: 预期值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// 随机生成手机号 作为 username</a:t>
            </a:r>
            <a:endParaRPr lang="zh-CN" altLang="en-US" dirty="0"/>
          </a:p>
          <a:p>
            <a:r>
              <a:rPr lang="zh-CN" altLang="en-US" dirty="0"/>
              <a:t>String phone = "133";</a:t>
            </a:r>
            <a:endParaRPr lang="zh-CN" altLang="en-US" dirty="0"/>
          </a:p>
          <a:p>
            <a:r>
              <a:rPr lang="zh-CN" altLang="en-US" dirty="0"/>
              <a:t>for(int i =0; i&lt;8; i++){</a:t>
            </a:r>
            <a:endParaRPr lang="zh-CN" altLang="en-US" dirty="0"/>
          </a:p>
          <a:p>
            <a:r>
              <a:rPr lang="zh-CN" altLang="en-US" dirty="0"/>
              <a:t>	String x =String.valueOf((int)(Math.random()*9));</a:t>
            </a:r>
            <a:endParaRPr lang="zh-CN" altLang="en-US" dirty="0"/>
          </a:p>
          <a:p>
            <a:r>
              <a:rPr lang="zh-CN" altLang="en-US" dirty="0"/>
              <a:t>	phone += x;</a:t>
            </a:r>
            <a:endParaRPr lang="zh-CN" altLang="en-US" dirty="0"/>
          </a:p>
          <a:p>
            <a:r>
              <a:rPr lang="zh-CN" altLang="en-US" dirty="0"/>
              <a:t>}</a:t>
            </a:r>
            <a:endParaRPr lang="zh-CN" altLang="en-US" dirty="0"/>
          </a:p>
          <a:p>
            <a:r>
              <a:rPr lang="zh-CN" altLang="en-US" dirty="0"/>
              <a:t>System.out.println(phone);</a:t>
            </a:r>
            <a:endParaRPr lang="zh-CN" altLang="en-US" dirty="0"/>
          </a:p>
          <a:p>
            <a:r>
              <a:rPr lang="zh-CN" altLang="en-US" dirty="0"/>
              <a:t>vars.put("username", phone);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// 密码作为固定值</a:t>
            </a:r>
            <a:endParaRPr lang="zh-CN" altLang="en-US" dirty="0"/>
          </a:p>
          <a:p>
            <a:r>
              <a:rPr lang="zh-CN" altLang="en-US" dirty="0"/>
              <a:t>vars.put("pwd","123456");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import com.alibaba.fastjson.JSON;</a:t>
            </a:r>
            <a:endParaRPr lang="zh-CN" altLang="en-US" dirty="0"/>
          </a:p>
          <a:p>
            <a:r>
              <a:rPr lang="zh-CN" altLang="en-US" dirty="0"/>
              <a:t>import com.alibaba.fastjson.JSONArray;</a:t>
            </a:r>
            <a:endParaRPr lang="zh-CN" altLang="en-US" dirty="0"/>
          </a:p>
          <a:p>
            <a:r>
              <a:rPr lang="zh-CN" altLang="en-US" dirty="0"/>
              <a:t>import com.alibaba.fastjson.JSONObject;</a:t>
            </a:r>
            <a:endParaRPr lang="zh-CN" altLang="en-US" dirty="0"/>
          </a:p>
          <a:p>
            <a:r>
              <a:rPr lang="zh-CN" altLang="en-US" dirty="0"/>
              <a:t>import com.alibaba.fastjson.JSONPath;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// 获取 取样器返回内容</a:t>
            </a:r>
            <a:endParaRPr lang="zh-CN" altLang="en-US" dirty="0"/>
          </a:p>
          <a:p>
            <a:r>
              <a:rPr lang="zh-CN" altLang="en-US" dirty="0"/>
              <a:t>String response_data = prev.getResponseDataAsString();</a:t>
            </a:r>
            <a:endParaRPr lang="zh-CN" altLang="en-US" dirty="0"/>
          </a:p>
          <a:p>
            <a:r>
              <a:rPr lang="zh-CN" altLang="en-US" dirty="0"/>
              <a:t>JSONObject jsonObject=JSON.parseObject(response_data);</a:t>
            </a:r>
            <a:endParaRPr lang="zh-CN" altLang="en-US" dirty="0"/>
          </a:p>
          <a:p>
            <a:r>
              <a:rPr lang="zh-CN" altLang="en-US" dirty="0"/>
              <a:t>// 获取message</a:t>
            </a:r>
            <a:endParaRPr lang="zh-CN" altLang="en-US" dirty="0"/>
          </a:p>
          <a:p>
            <a:r>
              <a:rPr lang="zh-CN" altLang="en-US" dirty="0"/>
              <a:t>String messsage = JSONPath.eval(jsonObject,"$.message");</a:t>
            </a:r>
            <a:endParaRPr lang="zh-CN" altLang="en-US" dirty="0"/>
          </a:p>
          <a:p>
            <a:r>
              <a:rPr lang="zh-CN" altLang="en-US" dirty="0"/>
              <a:t>System.out.println(messsage);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//如果是想获得 account_id 的值</a:t>
            </a:r>
            <a:endParaRPr lang="zh-CN" altLang="en-US" dirty="0"/>
          </a:p>
          <a:p>
            <a:r>
              <a:rPr lang="zh-CN" altLang="en-US" dirty="0"/>
              <a:t>int account_id  =JSONPath.eval(jsonObject,"$.data.account_id");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System.out.println(account_id);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vars.put("account_id", String.valueOf(account_id));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jdbc:mysql://47.100.205.82:3306/za_demo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String real_username = vars.get("real_username_1");</a:t>
            </a:r>
            <a:endParaRPr lang="zh-CN" altLang="en-US" dirty="0"/>
          </a:p>
          <a:p>
            <a:r>
              <a:rPr lang="zh-CN" altLang="en-US" dirty="0"/>
              <a:t>System.out.println("111111 :" + real_username);</a:t>
            </a:r>
            <a:endParaRPr lang="zh-CN" altLang="en-US" dirty="0"/>
          </a:p>
          <a:p>
            <a:r>
              <a:rPr lang="zh-CN" altLang="en-US" dirty="0"/>
              <a:t>String except_username = vars.get("username");</a:t>
            </a:r>
            <a:endParaRPr lang="zh-CN" altLang="en-US" dirty="0"/>
          </a:p>
          <a:p>
            <a:r>
              <a:rPr lang="zh-CN" altLang="en-US" dirty="0"/>
              <a:t>System.out.println("222222 :" + except_username);</a:t>
            </a:r>
            <a:endParaRPr lang="zh-CN" altLang="en-US" dirty="0"/>
          </a:p>
          <a:p>
            <a:r>
              <a:rPr lang="zh-CN" altLang="en-US" dirty="0"/>
              <a:t>if(!real_username.equals(except_username+"111")){</a:t>
            </a:r>
            <a:endParaRPr lang="zh-CN" altLang="en-US" dirty="0"/>
          </a:p>
          <a:p>
            <a:r>
              <a:rPr lang="zh-CN" altLang="en-US" dirty="0"/>
              <a:t>	Failure = true;</a:t>
            </a:r>
            <a:endParaRPr lang="zh-CN" altLang="en-US" dirty="0"/>
          </a:p>
          <a:p>
            <a:r>
              <a:rPr lang="zh-CN" altLang="en-US" dirty="0"/>
              <a:t>	FailureMessage = "数据库校验失败，没有注册成功"; </a:t>
            </a:r>
            <a:endParaRPr lang="zh-CN" altLang="en-US" dirty="0"/>
          </a:p>
          <a:p>
            <a:r>
              <a:rPr lang="zh-CN" altLang="en-US" dirty="0"/>
              <a:t>}</a:t>
            </a:r>
            <a:endParaRPr lang="zh-CN" altLang="en-US" dirty="0"/>
          </a:p>
          <a:p>
            <a:r>
              <a:rPr lang="zh-CN" altLang="en-US" dirty="0"/>
              <a:t>else</a:t>
            </a:r>
            <a:endParaRPr lang="zh-CN" altLang="en-US" dirty="0"/>
          </a:p>
          <a:p>
            <a:r>
              <a:rPr lang="zh-CN" altLang="en-US" dirty="0"/>
              <a:t>{</a:t>
            </a:r>
            <a:endParaRPr lang="zh-CN" altLang="en-US" dirty="0"/>
          </a:p>
          <a:p>
            <a:r>
              <a:rPr lang="zh-CN" altLang="en-US" dirty="0"/>
              <a:t>	Failure = false;</a:t>
            </a:r>
            <a:endParaRPr lang="zh-CN" altLang="en-US" dirty="0"/>
          </a:p>
          <a:p>
            <a:r>
              <a:rPr lang="zh-CN" altLang="en-US" dirty="0"/>
              <a:t>	message = "数据库校验成功，注册成功"; </a:t>
            </a:r>
            <a:endParaRPr lang="zh-CN" altLang="en-US" dirty="0"/>
          </a:p>
          <a:p>
            <a:r>
              <a:rPr lang="zh-CN" altLang="en-US" dirty="0"/>
              <a:t>}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import com.zhangcheng.ceshi.*;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String result = Test.stringFormat("derek");</a:t>
            </a:r>
            <a:endParaRPr lang="zh-CN" altLang="en-US" dirty="0"/>
          </a:p>
          <a:p>
            <a:r>
              <a:rPr lang="zh-CN" altLang="en-US" dirty="0"/>
              <a:t>System.out.println(result);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String querySql  = "select username from workers_workers where id =" + String.valueOf(${account_id});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String host  = "47.100.205.82:3306/za_demo";</a:t>
            </a:r>
            <a:endParaRPr lang="zh-CN" altLang="en-US" dirty="0"/>
          </a:p>
          <a:p>
            <a:r>
              <a:rPr lang="zh-CN" altLang="en-US" dirty="0"/>
              <a:t>String user = "root";</a:t>
            </a:r>
            <a:endParaRPr lang="zh-CN" altLang="en-US" dirty="0"/>
          </a:p>
          <a:p>
            <a:r>
              <a:rPr lang="zh-CN" altLang="en-US" dirty="0"/>
              <a:t>String pwd = "123456";</a:t>
            </a:r>
            <a:endParaRPr lang="zh-CN" altLang="en-US" dirty="0"/>
          </a:p>
          <a:p>
            <a:r>
              <a:rPr lang="zh-CN" altLang="en-US" dirty="0"/>
              <a:t>String exceptResult = "username:"+ vars.get("username");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String result = SqlUtil.compareResult(host, user,pwd,querySql,exceptResult);</a:t>
            </a:r>
            <a:endParaRPr lang="zh-CN" altLang="en-US" dirty="0"/>
          </a:p>
          <a:p>
            <a:r>
              <a:rPr lang="zh-CN" altLang="en-US" dirty="0"/>
              <a:t>if(result != "true")</a:t>
            </a:r>
            <a:endParaRPr lang="zh-CN" altLang="en-US" dirty="0"/>
          </a:p>
          <a:p>
            <a:r>
              <a:rPr lang="zh-CN" altLang="en-US" dirty="0"/>
              <a:t>{</a:t>
            </a:r>
            <a:endParaRPr lang="zh-CN" altLang="en-US" dirty="0"/>
          </a:p>
          <a:p>
            <a:r>
              <a:rPr lang="zh-CN" altLang="en-US" dirty="0"/>
              <a:t>	Failure = true;</a:t>
            </a:r>
            <a:endParaRPr lang="zh-CN" altLang="en-US" dirty="0"/>
          </a:p>
          <a:p>
            <a:r>
              <a:rPr lang="zh-CN" altLang="en-US" dirty="0"/>
              <a:t>	FailureMessage = result;</a:t>
            </a:r>
            <a:endParaRPr lang="zh-CN" altLang="en-US" dirty="0"/>
          </a:p>
          <a:p>
            <a:r>
              <a:rPr lang="zh-CN" altLang="en-US" dirty="0"/>
              <a:t>}</a:t>
            </a:r>
            <a:endParaRPr lang="zh-CN" altLang="en-US" dirty="0"/>
          </a:p>
          <a:p>
            <a:r>
              <a:rPr lang="zh-CN" altLang="en-US" dirty="0"/>
              <a:t>else</a:t>
            </a:r>
            <a:endParaRPr lang="zh-CN" altLang="en-US" dirty="0"/>
          </a:p>
          <a:p>
            <a:r>
              <a:rPr lang="zh-CN" altLang="en-US" dirty="0"/>
              <a:t>{</a:t>
            </a:r>
            <a:endParaRPr lang="zh-CN" altLang="en-US" dirty="0"/>
          </a:p>
          <a:p>
            <a:r>
              <a:rPr lang="zh-CN" altLang="en-US" dirty="0"/>
              <a:t>	System.out.println("66666666666");</a:t>
            </a:r>
            <a:endParaRPr lang="zh-CN" altLang="en-US" dirty="0"/>
          </a:p>
          <a:p>
            <a:r>
              <a:rPr lang="zh-CN" altLang="en-US" dirty="0"/>
              <a:t>}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import com.zhangcheng.ceshi.*;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String result = Test.stringFormat("derek");</a:t>
            </a:r>
            <a:endParaRPr lang="zh-CN" altLang="en-US" dirty="0"/>
          </a:p>
          <a:p>
            <a:r>
              <a:rPr lang="zh-CN" altLang="en-US" dirty="0"/>
              <a:t>System.out.println(result);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import com.zhangcheng.ceshi.*;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String result = Test.stringFormat("derek");</a:t>
            </a:r>
            <a:endParaRPr lang="zh-CN" altLang="en-US" dirty="0"/>
          </a:p>
          <a:p>
            <a:r>
              <a:rPr lang="zh-CN" altLang="en-US" dirty="0"/>
              <a:t>System.out.println(result);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import com.zhangcheng.ceshi.*;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String result = Test.stringFormat("derek");</a:t>
            </a:r>
            <a:endParaRPr lang="zh-CN" altLang="en-US" dirty="0"/>
          </a:p>
          <a:p>
            <a:r>
              <a:rPr lang="zh-CN" altLang="en-US" dirty="0"/>
              <a:t>System.out.println(result);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import com.zhangcheng.ceshi.*;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String result = Test.stringFormat("derek");</a:t>
            </a:r>
            <a:endParaRPr lang="zh-CN" altLang="en-US" dirty="0"/>
          </a:p>
          <a:p>
            <a:r>
              <a:rPr lang="zh-CN" altLang="en-US" dirty="0"/>
              <a:t>System.out.println(result);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import com.zhangcheng.ceshi.*;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String result = Test.stringFormat("derek");</a:t>
            </a:r>
            <a:endParaRPr lang="zh-CN" altLang="en-US" dirty="0"/>
          </a:p>
          <a:p>
            <a:r>
              <a:rPr lang="zh-CN" altLang="en-US" dirty="0"/>
              <a:t>System.out.println(result);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&lt;dependencies&gt;</a:t>
            </a:r>
            <a:endParaRPr lang="zh-CN" altLang="en-US" dirty="0"/>
          </a:p>
          <a:p>
            <a:r>
              <a:rPr lang="zh-CN" altLang="en-US" dirty="0"/>
              <a:t>        &lt;dependency&gt;</a:t>
            </a:r>
            <a:endParaRPr lang="zh-CN" altLang="en-US" dirty="0"/>
          </a:p>
          <a:p>
            <a:r>
              <a:rPr lang="zh-CN" altLang="en-US" dirty="0"/>
              <a:t>            &lt;groupId&gt;org.apache.jmeter&lt;/groupId&gt;</a:t>
            </a:r>
            <a:endParaRPr lang="zh-CN" altLang="en-US" dirty="0"/>
          </a:p>
          <a:p>
            <a:r>
              <a:rPr lang="zh-CN" altLang="en-US" dirty="0"/>
              <a:t>            &lt;artifactId&gt;ApacheJMeter_core&lt;/artifactId&gt;</a:t>
            </a:r>
            <a:endParaRPr lang="zh-CN" altLang="en-US" dirty="0"/>
          </a:p>
          <a:p>
            <a:r>
              <a:rPr lang="zh-CN" altLang="en-US" dirty="0"/>
              <a:t>            &lt;version&gt;2.13&lt;/version&gt;</a:t>
            </a:r>
            <a:endParaRPr lang="zh-CN" altLang="en-US" dirty="0"/>
          </a:p>
          <a:p>
            <a:r>
              <a:rPr lang="zh-CN" altLang="en-US" dirty="0"/>
              <a:t>            &lt;exclusions&gt;</a:t>
            </a:r>
            <a:endParaRPr lang="zh-CN" altLang="en-US" dirty="0"/>
          </a:p>
          <a:p>
            <a:r>
              <a:rPr lang="zh-CN" altLang="en-US" dirty="0"/>
              <a:t>                &lt;exclusion&gt;</a:t>
            </a:r>
            <a:endParaRPr lang="zh-CN" altLang="en-US" dirty="0"/>
          </a:p>
          <a:p>
            <a:r>
              <a:rPr lang="zh-CN" altLang="en-US" dirty="0"/>
              <a:t>                    &lt;artifactId&gt;commons-math3&lt;/artifactId&gt;</a:t>
            </a:r>
            <a:endParaRPr lang="zh-CN" altLang="en-US" dirty="0"/>
          </a:p>
          <a:p>
            <a:r>
              <a:rPr lang="zh-CN" altLang="en-US" dirty="0"/>
              <a:t>                    &lt;groupId&gt;commons-math3&lt;/groupId&gt;</a:t>
            </a:r>
            <a:endParaRPr lang="zh-CN" altLang="en-US" dirty="0"/>
          </a:p>
          <a:p>
            <a:r>
              <a:rPr lang="zh-CN" altLang="en-US" dirty="0"/>
              <a:t>                &lt;/exclusion&gt;</a:t>
            </a:r>
            <a:endParaRPr lang="zh-CN" altLang="en-US" dirty="0"/>
          </a:p>
          <a:p>
            <a:r>
              <a:rPr lang="zh-CN" altLang="en-US" dirty="0"/>
              <a:t>                &lt;exclusion&gt;</a:t>
            </a:r>
            <a:endParaRPr lang="zh-CN" altLang="en-US" dirty="0"/>
          </a:p>
          <a:p>
            <a:r>
              <a:rPr lang="zh-CN" altLang="en-US" dirty="0"/>
              <a:t>                    &lt;artifactId&gt;commons-pool2&lt;/artifactId&gt;</a:t>
            </a:r>
            <a:endParaRPr lang="zh-CN" altLang="en-US" dirty="0"/>
          </a:p>
          <a:p>
            <a:r>
              <a:rPr lang="zh-CN" altLang="en-US" dirty="0"/>
              <a:t>                    &lt;groupId&gt;commons-pool2&lt;/groupId&gt;</a:t>
            </a:r>
            <a:endParaRPr lang="zh-CN" altLang="en-US" dirty="0"/>
          </a:p>
          <a:p>
            <a:r>
              <a:rPr lang="zh-CN" altLang="en-US" dirty="0"/>
              <a:t>                &lt;/exclusion&gt;</a:t>
            </a:r>
            <a:endParaRPr lang="zh-CN" altLang="en-US" dirty="0"/>
          </a:p>
          <a:p>
            <a:r>
              <a:rPr lang="zh-CN" altLang="en-US" dirty="0"/>
              <a:t>            &lt;/exclusions&gt;</a:t>
            </a:r>
            <a:endParaRPr lang="zh-CN" altLang="en-US" dirty="0"/>
          </a:p>
          <a:p>
            <a:r>
              <a:rPr lang="zh-CN" altLang="en-US" dirty="0"/>
              <a:t>        &lt;/dependency&gt;</a:t>
            </a:r>
            <a:endParaRPr lang="zh-CN" altLang="en-US" dirty="0"/>
          </a:p>
          <a:p>
            <a:r>
              <a:rPr lang="zh-CN" altLang="en-US" dirty="0"/>
              <a:t>        &lt;dependency&gt;</a:t>
            </a:r>
            <a:endParaRPr lang="zh-CN" altLang="en-US" dirty="0"/>
          </a:p>
          <a:p>
            <a:r>
              <a:rPr lang="zh-CN" altLang="en-US" dirty="0"/>
              <a:t>            &lt;groupId&gt;org.apache.jmeter&lt;/groupId&gt;</a:t>
            </a:r>
            <a:endParaRPr lang="zh-CN" altLang="en-US" dirty="0"/>
          </a:p>
          <a:p>
            <a:r>
              <a:rPr lang="zh-CN" altLang="en-US" dirty="0"/>
              <a:t>            &lt;artifactId&gt;ApacheJMeter_functions&lt;/artifactId&gt;</a:t>
            </a:r>
            <a:endParaRPr lang="zh-CN" altLang="en-US" dirty="0"/>
          </a:p>
          <a:p>
            <a:r>
              <a:rPr lang="zh-CN" altLang="en-US" dirty="0"/>
              <a:t>            &lt;version&gt;2.13&lt;/version&gt;</a:t>
            </a:r>
            <a:endParaRPr lang="zh-CN" altLang="en-US" dirty="0"/>
          </a:p>
          <a:p>
            <a:r>
              <a:rPr lang="zh-CN" altLang="en-US" dirty="0"/>
              <a:t>            &lt;exclusions&gt;</a:t>
            </a:r>
            <a:endParaRPr lang="zh-CN" altLang="en-US" dirty="0"/>
          </a:p>
          <a:p>
            <a:r>
              <a:rPr lang="zh-CN" altLang="en-US" dirty="0"/>
              <a:t>                &lt;exclusion&gt;</a:t>
            </a:r>
            <a:endParaRPr lang="zh-CN" altLang="en-US" dirty="0"/>
          </a:p>
          <a:p>
            <a:r>
              <a:rPr lang="zh-CN" altLang="en-US" dirty="0"/>
              <a:t>                    &lt;artifactId&gt;commons-math3&lt;/artifactId&gt;</a:t>
            </a:r>
            <a:endParaRPr lang="zh-CN" altLang="en-US" dirty="0"/>
          </a:p>
          <a:p>
            <a:r>
              <a:rPr lang="zh-CN" altLang="en-US" dirty="0"/>
              <a:t>                    &lt;groupId&gt;commons-math3&lt;/groupId&gt;</a:t>
            </a:r>
            <a:endParaRPr lang="zh-CN" altLang="en-US" dirty="0"/>
          </a:p>
          <a:p>
            <a:r>
              <a:rPr lang="zh-CN" altLang="en-US" dirty="0"/>
              <a:t>                &lt;/exclusion&gt;</a:t>
            </a:r>
            <a:endParaRPr lang="zh-CN" altLang="en-US" dirty="0"/>
          </a:p>
          <a:p>
            <a:r>
              <a:rPr lang="zh-CN" altLang="en-US" dirty="0"/>
              <a:t>                &lt;exclusion&gt;</a:t>
            </a:r>
            <a:endParaRPr lang="zh-CN" altLang="en-US" dirty="0"/>
          </a:p>
          <a:p>
            <a:r>
              <a:rPr lang="zh-CN" altLang="en-US" dirty="0"/>
              <a:t>                    &lt;artifactId&gt;commons-pool2&lt;/artifactId&gt;</a:t>
            </a:r>
            <a:endParaRPr lang="zh-CN" altLang="en-US" dirty="0"/>
          </a:p>
          <a:p>
            <a:r>
              <a:rPr lang="zh-CN" altLang="en-US" dirty="0"/>
              <a:t>                    &lt;groupId&gt;commons-pool2&lt;/groupId&gt;</a:t>
            </a:r>
            <a:endParaRPr lang="zh-CN" altLang="en-US" dirty="0"/>
          </a:p>
          <a:p>
            <a:r>
              <a:rPr lang="zh-CN" altLang="en-US" dirty="0"/>
              <a:t>                &lt;/exclusion&gt;</a:t>
            </a:r>
            <a:endParaRPr lang="zh-CN" altLang="en-US" dirty="0"/>
          </a:p>
          <a:p>
            <a:r>
              <a:rPr lang="zh-CN" altLang="en-US" dirty="0"/>
              <a:t>            &lt;/exclusions&gt;</a:t>
            </a:r>
            <a:endParaRPr lang="zh-CN" altLang="en-US" dirty="0"/>
          </a:p>
          <a:p>
            <a:r>
              <a:rPr lang="zh-CN" altLang="en-US" dirty="0"/>
              <a:t>        &lt;/dependency&gt;</a:t>
            </a:r>
            <a:endParaRPr lang="zh-CN" altLang="en-US" dirty="0"/>
          </a:p>
          <a:p>
            <a:r>
              <a:rPr lang="zh-CN" altLang="en-US" dirty="0"/>
              <a:t>    &lt;/dependencies&gt;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7850" y="2244726"/>
            <a:ext cx="18287101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7850" y="7204076"/>
            <a:ext cx="18287101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1676318" y="730250"/>
            <a:ext cx="21030167" cy="116236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618" y="3419476"/>
            <a:ext cx="21030167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618" y="9178926"/>
            <a:ext cx="21030167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318" y="3651250"/>
            <a:ext cx="10362691" cy="87026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343793" y="3651250"/>
            <a:ext cx="10362691" cy="87026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493" y="730250"/>
            <a:ext cx="21030167" cy="265112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73431" y="3556876"/>
            <a:ext cx="9746669" cy="1647824"/>
          </a:xfrm>
        </p:spPr>
        <p:txBody>
          <a:bodyPr anchor="ctr" anchorCtr="0"/>
          <a:lstStyle>
            <a:lvl1pPr marL="0" indent="0">
              <a:buNone/>
              <a:defRPr sz="5600"/>
            </a:lvl1pPr>
            <a:lvl2pPr marL="914400" indent="0">
              <a:buNone/>
              <a:defRPr sz="4800"/>
            </a:lvl2pPr>
            <a:lvl3pPr marL="1828800" indent="0">
              <a:buNone/>
              <a:defRPr sz="4000"/>
            </a:lvl3pPr>
            <a:lvl4pPr marL="2743200" indent="0">
              <a:buNone/>
              <a:defRPr sz="3600"/>
            </a:lvl4pPr>
            <a:lvl5pPr marL="3657600" indent="0">
              <a:buNone/>
              <a:defRPr sz="3600"/>
            </a:lvl5pPr>
            <a:lvl6pPr marL="4572000" indent="0">
              <a:buNone/>
              <a:defRPr sz="3600"/>
            </a:lvl6pPr>
            <a:lvl7pPr marL="5486400" indent="0">
              <a:buNone/>
              <a:defRPr sz="3600"/>
            </a:lvl7pPr>
            <a:lvl8pPr marL="6400800" indent="0">
              <a:buNone/>
              <a:defRPr sz="3600"/>
            </a:lvl8pPr>
            <a:lvl9pPr marL="7315200" indent="0">
              <a:buNone/>
              <a:defRPr sz="3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373431" y="5330758"/>
            <a:ext cx="9746669" cy="704856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513261" y="3556876"/>
            <a:ext cx="9794671" cy="1647824"/>
          </a:xfrm>
        </p:spPr>
        <p:txBody>
          <a:bodyPr anchor="ctr" anchorCtr="0"/>
          <a:lstStyle>
            <a:lvl1pPr marL="0" indent="0">
              <a:buNone/>
              <a:defRPr sz="5600"/>
            </a:lvl1pPr>
            <a:lvl2pPr marL="914400" indent="0">
              <a:buNone/>
              <a:defRPr sz="4800"/>
            </a:lvl2pPr>
            <a:lvl3pPr marL="1828800" indent="0">
              <a:buNone/>
              <a:defRPr sz="4000"/>
            </a:lvl3pPr>
            <a:lvl4pPr marL="2743200" indent="0">
              <a:buNone/>
              <a:defRPr sz="3600"/>
            </a:lvl4pPr>
            <a:lvl5pPr marL="3657600" indent="0">
              <a:buNone/>
              <a:defRPr sz="3600"/>
            </a:lvl5pPr>
            <a:lvl6pPr marL="4572000" indent="0">
              <a:buNone/>
              <a:defRPr sz="3600"/>
            </a:lvl6pPr>
            <a:lvl7pPr marL="5486400" indent="0">
              <a:buNone/>
              <a:defRPr sz="3600"/>
            </a:lvl7pPr>
            <a:lvl8pPr marL="6400800" indent="0">
              <a:buNone/>
              <a:defRPr sz="3600"/>
            </a:lvl8pPr>
            <a:lvl9pPr marL="7315200" indent="0">
              <a:buNone/>
              <a:defRPr sz="3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513261" y="5330758"/>
            <a:ext cx="9794671" cy="704856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493" y="914400"/>
            <a:ext cx="8330289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5867" y="914402"/>
            <a:ext cx="12343793" cy="108077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493" y="4114800"/>
            <a:ext cx="8330289" cy="7623176"/>
          </a:xfrm>
        </p:spPr>
        <p:txBody>
          <a:bodyPr/>
          <a:lstStyle>
            <a:lvl1pPr marL="0" indent="0">
              <a:buNone/>
              <a:defRPr sz="4000"/>
            </a:lvl1pPr>
            <a:lvl2pPr marL="914400" indent="0">
              <a:buNone/>
              <a:defRPr sz="3600"/>
            </a:lvl2pPr>
            <a:lvl3pPr marL="1828800" indent="0">
              <a:buNone/>
              <a:defRPr sz="3200"/>
            </a:lvl3pPr>
            <a:lvl4pPr marL="2743200" indent="0">
              <a:buNone/>
              <a:defRPr sz="2800"/>
            </a:lvl4pPr>
            <a:lvl5pPr marL="3657600" indent="0">
              <a:buNone/>
              <a:defRPr sz="2800"/>
            </a:lvl5pPr>
            <a:lvl6pPr marL="4572000" indent="0">
              <a:buNone/>
              <a:defRPr sz="2800"/>
            </a:lvl6pPr>
            <a:lvl7pPr marL="5486400" indent="0">
              <a:buNone/>
              <a:defRPr sz="2800"/>
            </a:lvl7pPr>
            <a:lvl8pPr marL="6400800" indent="0">
              <a:buNone/>
              <a:defRPr sz="2800"/>
            </a:lvl8pPr>
            <a:lvl9pPr marL="7315200" indent="0">
              <a:buNone/>
              <a:defRPr sz="2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8943" y="730250"/>
            <a:ext cx="5257542" cy="11623676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318" y="730250"/>
            <a:ext cx="15467840" cy="11623676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676318" y="730250"/>
            <a:ext cx="21030167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6318" y="3651250"/>
            <a:ext cx="21030167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676318" y="12712700"/>
            <a:ext cx="548613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076803" y="12712700"/>
            <a:ext cx="8229196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7220354" y="12712700"/>
            <a:ext cx="548613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ct val="401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2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12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1" Type="http://schemas.openxmlformats.org/officeDocument/2006/relationships/image" Target="../media/image12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12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1" Type="http://schemas.openxmlformats.org/officeDocument/2006/relationships/image" Target="../media/image12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1" Type="http://schemas.openxmlformats.org/officeDocument/2006/relationships/image" Target="../media/image12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1" Type="http://schemas.openxmlformats.org/officeDocument/2006/relationships/image" Target="../media/image12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1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1" Type="http://schemas.openxmlformats.org/officeDocument/2006/relationships/image" Target="../media/image12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1" Type="http://schemas.openxmlformats.org/officeDocument/2006/relationships/image" Target="../media/image12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1" Type="http://schemas.openxmlformats.org/officeDocument/2006/relationships/image" Target="../media/image12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1" Type="http://schemas.openxmlformats.org/officeDocument/2006/relationships/image" Target="../media/image12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1" Type="http://schemas.openxmlformats.org/officeDocument/2006/relationships/image" Target="../media/image12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1" Type="http://schemas.openxmlformats.org/officeDocument/2006/relationships/image" Target="../media/image12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1" Type="http://schemas.openxmlformats.org/officeDocument/2006/relationships/image" Target="../media/image12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1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1" Type="http://schemas.openxmlformats.org/officeDocument/2006/relationships/image" Target="../media/image12.jpe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12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1" Type="http://schemas.openxmlformats.org/officeDocument/2006/relationships/image" Target="../media/image12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1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1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1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6.png"/><Relationship Id="rId2" Type="http://schemas.openxmlformats.org/officeDocument/2006/relationships/tags" Target="../tags/tag1.xml"/><Relationship Id="rId1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3.xml"/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8.wmf"/><Relationship Id="rId4" Type="http://schemas.openxmlformats.org/officeDocument/2006/relationships/oleObject" Target="../embeddings/oleObject2.bin"/><Relationship Id="rId3" Type="http://schemas.openxmlformats.org/officeDocument/2006/relationships/image" Target="../media/image47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4.xml"/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8.wmf"/><Relationship Id="rId4" Type="http://schemas.openxmlformats.org/officeDocument/2006/relationships/oleObject" Target="../embeddings/oleObject4.bin"/><Relationship Id="rId3" Type="http://schemas.openxmlformats.org/officeDocument/2006/relationships/image" Target="../media/image47.wmf"/><Relationship Id="rId2" Type="http://schemas.openxmlformats.org/officeDocument/2006/relationships/oleObject" Target="../embeddings/oleObject3.bin"/><Relationship Id="rId1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9.png"/><Relationship Id="rId2" Type="http://schemas.openxmlformats.org/officeDocument/2006/relationships/tags" Target="../tags/tag2.xml"/><Relationship Id="rId1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9663954" y="5090795"/>
            <a:ext cx="14690202" cy="28613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9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Jmeter </a:t>
            </a:r>
            <a:r>
              <a:rPr lang="zh-CN" altLang="en-US" sz="9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实战操作手册</a:t>
            </a:r>
            <a:endParaRPr lang="zh-CN" altLang="en-US" sz="9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9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      </a:t>
            </a:r>
            <a:r>
              <a:rPr lang="zh-CN" altLang="en-US" sz="6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张承</a:t>
            </a:r>
            <a:endParaRPr lang="zh-CN" altLang="en-US" sz="6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4410" y="1027430"/>
            <a:ext cx="11174095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Jmeter </a:t>
            </a:r>
            <a:r>
              <a:rPr lang="zh-CN" altLang="en-US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简介</a:t>
            </a:r>
            <a:r>
              <a:rPr lang="en-US" altLang="zh-CN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--</a:t>
            </a:r>
            <a:r>
              <a:rPr lang="zh-CN" altLang="en-US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重要概念解释</a:t>
            </a:r>
            <a:endParaRPr lang="zh-CN" altLang="en-US" sz="6600" dirty="0">
              <a:solidFill>
                <a:srgbClr val="09388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98855" y="2677795"/>
            <a:ext cx="22652990" cy="2376805"/>
          </a:xfrm>
          <a:prstGeom prst="rect">
            <a:avLst/>
          </a:prstGeom>
          <a:noFill/>
        </p:spPr>
        <p:txBody>
          <a:bodyPr wrap="square" lIns="269875" tIns="136525" rIns="269875" bIns="136525" rtlCol="0">
            <a:noAutofit/>
          </a:bodyPr>
          <a:p>
            <a:pPr algn="l"/>
            <a:r>
              <a:rPr sz="4400" b="1">
                <a:sym typeface="+mn-ea"/>
              </a:rPr>
              <a:t>前置处理器</a:t>
            </a:r>
            <a:r>
              <a:rPr sz="4400">
                <a:sym typeface="+mn-ea"/>
              </a:rPr>
              <a:t>：</a:t>
            </a:r>
            <a:endParaRPr sz="4400">
              <a:sym typeface="+mn-ea"/>
            </a:endParaRPr>
          </a:p>
          <a:p>
            <a:pPr algn="l"/>
            <a:r>
              <a:rPr lang="en-US" sz="4400">
                <a:sym typeface="+mn-ea"/>
              </a:rPr>
              <a:t>	在测试脚本的开发过程中，我们在请求发送前可能会做一些环境或者参数的准备工作，这个我们就可以在前置处理器中完成 </a:t>
            </a:r>
            <a:r>
              <a:rPr lang="zh-CN" altLang="en-US" sz="4400">
                <a:sym typeface="+mn-ea"/>
              </a:rPr>
              <a:t>。</a:t>
            </a:r>
            <a:endParaRPr lang="zh-CN" altLang="en-US" sz="440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24890" y="5183505"/>
            <a:ext cx="22652990" cy="2376805"/>
          </a:xfrm>
          <a:prstGeom prst="rect">
            <a:avLst/>
          </a:prstGeom>
          <a:noFill/>
        </p:spPr>
        <p:txBody>
          <a:bodyPr wrap="square" lIns="269875" tIns="136525" rIns="269875" bIns="136525" rtlCol="0">
            <a:noAutofit/>
          </a:bodyPr>
          <a:p>
            <a:pPr algn="l"/>
            <a:r>
              <a:rPr sz="4400" b="1">
                <a:sym typeface="+mn-ea"/>
              </a:rPr>
              <a:t>后置处理器</a:t>
            </a:r>
            <a:r>
              <a:rPr sz="4400">
                <a:sym typeface="+mn-ea"/>
              </a:rPr>
              <a:t>：</a:t>
            </a:r>
            <a:endParaRPr sz="4400">
              <a:sym typeface="+mn-ea"/>
            </a:endParaRPr>
          </a:p>
          <a:p>
            <a:pPr algn="l"/>
            <a:r>
              <a:rPr lang="en-US" sz="4400">
                <a:sym typeface="+mn-ea"/>
              </a:rPr>
              <a:t>	</a:t>
            </a:r>
            <a:r>
              <a:rPr sz="4400">
                <a:sym typeface="+mn-ea"/>
              </a:rPr>
              <a:t>后置处理器一般放在取样器之后，用来处理服务器的返回结果，比如要在服务器中取出一个字段之类的操作</a:t>
            </a:r>
            <a:r>
              <a:rPr lang="zh-CN" sz="4400">
                <a:sym typeface="+mn-ea"/>
              </a:rPr>
              <a:t>。</a:t>
            </a:r>
            <a:endParaRPr lang="zh-CN" sz="44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8540" y="7687945"/>
            <a:ext cx="22652990" cy="2376805"/>
          </a:xfrm>
          <a:prstGeom prst="rect">
            <a:avLst/>
          </a:prstGeom>
          <a:noFill/>
        </p:spPr>
        <p:txBody>
          <a:bodyPr wrap="square" lIns="269875" tIns="136525" rIns="269875" bIns="136525" rtlCol="0">
            <a:noAutofit/>
          </a:bodyPr>
          <a:p>
            <a:pPr algn="l"/>
            <a:r>
              <a:rPr sz="4400" b="1">
                <a:sym typeface="+mn-ea"/>
              </a:rPr>
              <a:t>配置元件</a:t>
            </a:r>
            <a:r>
              <a:rPr sz="4400">
                <a:sym typeface="+mn-ea"/>
              </a:rPr>
              <a:t>：</a:t>
            </a:r>
            <a:endParaRPr sz="4400">
              <a:sym typeface="+mn-ea"/>
            </a:endParaRPr>
          </a:p>
          <a:p>
            <a:pPr algn="l"/>
            <a:r>
              <a:rPr lang="en-US" sz="4400">
                <a:sym typeface="+mn-ea"/>
              </a:rPr>
              <a:t>	</a:t>
            </a:r>
            <a:r>
              <a:rPr sz="4400">
                <a:sym typeface="+mn-ea"/>
              </a:rPr>
              <a:t>配置元件提供对静态数据配置的支持，可以为取样器设置默认值和变量</a:t>
            </a:r>
            <a:r>
              <a:rPr lang="zh-CN" sz="4400">
                <a:sym typeface="+mn-ea"/>
              </a:rPr>
              <a:t>。</a:t>
            </a:r>
            <a:endParaRPr lang="zh-CN" sz="4400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38555" y="9988550"/>
            <a:ext cx="192239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/>
              <a:t>前置+后置+配置元件，都是为取样器提供数据支持的！！！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4410" y="1027430"/>
            <a:ext cx="11174095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Jmeter </a:t>
            </a:r>
            <a:r>
              <a:rPr lang="zh-CN" altLang="en-US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简介</a:t>
            </a:r>
            <a:r>
              <a:rPr lang="en-US" altLang="zh-CN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--</a:t>
            </a:r>
            <a:r>
              <a:rPr lang="zh-CN" altLang="en-US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重要概念解释</a:t>
            </a:r>
            <a:endParaRPr lang="zh-CN" altLang="en-US" sz="6600" dirty="0">
              <a:solidFill>
                <a:srgbClr val="09388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98855" y="2677795"/>
            <a:ext cx="22652990" cy="1473200"/>
          </a:xfrm>
          <a:prstGeom prst="rect">
            <a:avLst/>
          </a:prstGeom>
          <a:noFill/>
        </p:spPr>
        <p:txBody>
          <a:bodyPr wrap="square" lIns="269875" tIns="136525" rIns="269875" bIns="136525" rtlCol="0">
            <a:noAutofit/>
          </a:bodyPr>
          <a:p>
            <a:pPr algn="l"/>
            <a:r>
              <a:rPr lang="zh-CN" sz="4400" b="1">
                <a:sym typeface="+mn-ea"/>
              </a:rPr>
              <a:t>控制器</a:t>
            </a:r>
            <a:r>
              <a:rPr sz="4400">
                <a:sym typeface="+mn-ea"/>
              </a:rPr>
              <a:t>：一些业务逻辑上的规则 ，可以通过控制器来处理，比如一个请求循环几次之类的。</a:t>
            </a:r>
            <a:endParaRPr sz="4400">
              <a:sym typeface="+mn-ea"/>
            </a:endParaRPr>
          </a:p>
        </p:txBody>
      </p:sp>
      <p:pic>
        <p:nvPicPr>
          <p:cNvPr id="2" name="图片 1" descr="contra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265" y="3810635"/>
            <a:ext cx="16546195" cy="89173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4410" y="1027430"/>
            <a:ext cx="11174095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Jmeter </a:t>
            </a:r>
            <a:r>
              <a:rPr lang="zh-CN" altLang="en-US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简介</a:t>
            </a:r>
            <a:r>
              <a:rPr lang="en-US" altLang="zh-CN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--</a:t>
            </a:r>
            <a:r>
              <a:rPr lang="zh-CN" altLang="en-US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元件运行顺序</a:t>
            </a:r>
            <a:endParaRPr lang="zh-CN" altLang="en-US" sz="6600" dirty="0">
              <a:solidFill>
                <a:srgbClr val="09388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67080" y="2847340"/>
            <a:ext cx="11198860" cy="9510395"/>
          </a:xfrm>
          <a:prstGeom prst="rect">
            <a:avLst/>
          </a:prstGeom>
          <a:noFill/>
        </p:spPr>
        <p:txBody>
          <a:bodyPr wrap="square" lIns="269875" tIns="136525" rIns="269875" bIns="136525" rtlCol="0">
            <a:no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en-US" sz="5400">
                <a:sym typeface="+mn-ea"/>
              </a:rPr>
              <a:t>Jmeter </a:t>
            </a:r>
            <a:r>
              <a:rPr lang="zh-CN" altLang="en-US" sz="5400">
                <a:sym typeface="+mn-ea"/>
              </a:rPr>
              <a:t>元件执行顺序</a:t>
            </a:r>
            <a:r>
              <a:rPr lang="zh-CN" altLang="en-US" sz="4400">
                <a:sym typeface="+mn-ea"/>
              </a:rPr>
              <a:t>：</a:t>
            </a:r>
            <a:endParaRPr lang="zh-CN" altLang="en-US" sz="4400"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sz="4400">
                <a:sym typeface="+mn-ea"/>
              </a:rPr>
              <a:t>配置元件</a:t>
            </a:r>
            <a:r>
              <a:rPr lang="en-US" altLang="zh-CN" sz="4400">
                <a:sym typeface="+mn-ea"/>
              </a:rPr>
              <a:t>(</a:t>
            </a:r>
            <a:r>
              <a:rPr lang="zh-CN" altLang="en-US" sz="4400">
                <a:sym typeface="+mn-ea"/>
              </a:rPr>
              <a:t>如果存在</a:t>
            </a:r>
            <a:r>
              <a:rPr lang="en-US" altLang="zh-CN" sz="4400">
                <a:sym typeface="+mn-ea"/>
              </a:rPr>
              <a:t>)</a:t>
            </a:r>
            <a:endParaRPr lang="en-US" altLang="zh-CN" sz="4400"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altLang="zh-CN" sz="4400"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sz="4400">
                <a:sym typeface="+mn-ea"/>
              </a:rPr>
              <a:t>前置处理器</a:t>
            </a:r>
            <a:r>
              <a:rPr lang="en-US" altLang="zh-CN" sz="4400">
                <a:sym typeface="+mn-ea"/>
              </a:rPr>
              <a:t>(</a:t>
            </a:r>
            <a:r>
              <a:rPr lang="zh-CN" altLang="en-US" sz="4400">
                <a:sym typeface="+mn-ea"/>
              </a:rPr>
              <a:t>如果存在</a:t>
            </a:r>
            <a:r>
              <a:rPr lang="en-US" altLang="zh-CN" sz="4400">
                <a:sym typeface="+mn-ea"/>
              </a:rPr>
              <a:t>)</a:t>
            </a:r>
            <a:endParaRPr lang="en-US" altLang="zh-CN" sz="4400"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altLang="zh-CN" sz="4400"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sz="4400">
                <a:sym typeface="+mn-ea"/>
              </a:rPr>
              <a:t>定时器</a:t>
            </a:r>
            <a:r>
              <a:rPr lang="en-US" altLang="zh-CN" sz="4400">
                <a:sym typeface="+mn-ea"/>
              </a:rPr>
              <a:t>(</a:t>
            </a:r>
            <a:r>
              <a:rPr lang="zh-CN" altLang="en-US" sz="4400">
                <a:sym typeface="+mn-ea"/>
              </a:rPr>
              <a:t>如果存在</a:t>
            </a:r>
            <a:r>
              <a:rPr lang="en-US" altLang="zh-CN" sz="4400">
                <a:sym typeface="+mn-ea"/>
              </a:rPr>
              <a:t>)</a:t>
            </a:r>
            <a:endParaRPr lang="en-US" altLang="zh-CN" sz="4400"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altLang="zh-CN" sz="4400"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sz="4400">
                <a:sym typeface="+mn-ea"/>
              </a:rPr>
              <a:t>取样器</a:t>
            </a:r>
            <a:endParaRPr lang="zh-CN" altLang="en-US" sz="4400"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zh-CN" altLang="en-US" sz="4400"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sz="4400">
                <a:sym typeface="+mn-ea"/>
              </a:rPr>
              <a:t>后置处理器</a:t>
            </a:r>
            <a:r>
              <a:rPr lang="en-US" altLang="zh-CN" sz="4400">
                <a:sym typeface="+mn-ea"/>
              </a:rPr>
              <a:t>(</a:t>
            </a:r>
            <a:r>
              <a:rPr lang="zh-CN" altLang="en-US" sz="4400">
                <a:sym typeface="+mn-ea"/>
              </a:rPr>
              <a:t>如果存在</a:t>
            </a:r>
            <a:r>
              <a:rPr lang="en-US" altLang="zh-CN" sz="4400">
                <a:sym typeface="+mn-ea"/>
              </a:rPr>
              <a:t>)</a:t>
            </a:r>
            <a:endParaRPr lang="en-US" altLang="zh-CN" sz="4400"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altLang="zh-CN" sz="4400"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sz="4400">
                <a:sym typeface="+mn-ea"/>
              </a:rPr>
              <a:t>断言</a:t>
            </a:r>
            <a:r>
              <a:rPr lang="en-US" altLang="zh-CN" sz="4400">
                <a:sym typeface="+mn-ea"/>
              </a:rPr>
              <a:t>(</a:t>
            </a:r>
            <a:r>
              <a:rPr lang="zh-CN" altLang="en-US" sz="4400">
                <a:sym typeface="+mn-ea"/>
              </a:rPr>
              <a:t>如果存在</a:t>
            </a:r>
            <a:r>
              <a:rPr lang="en-US" altLang="zh-CN" sz="4400">
                <a:sym typeface="+mn-ea"/>
              </a:rPr>
              <a:t>)</a:t>
            </a:r>
            <a:endParaRPr lang="en-US" altLang="zh-CN" sz="4400"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altLang="zh-CN" sz="4400"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sz="4400">
                <a:sym typeface="+mn-ea"/>
              </a:rPr>
              <a:t>监听器</a:t>
            </a:r>
            <a:r>
              <a:rPr lang="en-US" altLang="zh-CN" sz="4400">
                <a:sym typeface="+mn-ea"/>
              </a:rPr>
              <a:t>(</a:t>
            </a:r>
            <a:r>
              <a:rPr lang="zh-CN" altLang="en-US" sz="4400">
                <a:sym typeface="+mn-ea"/>
              </a:rPr>
              <a:t>如果存在</a:t>
            </a:r>
            <a:r>
              <a:rPr lang="en-US" altLang="zh-CN" sz="4400">
                <a:sym typeface="+mn-ea"/>
              </a:rPr>
              <a:t>)</a:t>
            </a:r>
            <a:endParaRPr lang="en-US" altLang="zh-CN" sz="44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7050" y="2950210"/>
            <a:ext cx="11115675" cy="91205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04900" y="12969875"/>
            <a:ext cx="22372955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rgbClr val="C00000"/>
                </a:solidFill>
              </a:rPr>
              <a:t>注：同类型的按上下先后顺序</a:t>
            </a:r>
            <a:endParaRPr lang="zh-CN" altLang="en-US" sz="3600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4410" y="1085215"/>
            <a:ext cx="11174095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6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zh-CN" altLang="en-US" sz="6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TextBox 7"/>
          <p:cNvSpPr txBox="1"/>
          <p:nvPr/>
        </p:nvSpPr>
        <p:spPr>
          <a:xfrm>
            <a:off x="5368436" y="2692254"/>
            <a:ext cx="11842750" cy="85667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685800" indent="-685800">
              <a:lnSpc>
                <a:spcPct val="170000"/>
              </a:lnSpc>
              <a:buFont typeface="Wingdings" panose="05000000000000000000" charset="0"/>
              <a:buChar char="n"/>
            </a:pPr>
            <a:r>
              <a:rPr lang="en-US" altLang="zh-CN" sz="5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Jmeter </a:t>
            </a:r>
            <a:r>
              <a:rPr lang="zh-CN" altLang="en-US" sz="5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简介</a:t>
            </a:r>
            <a:endParaRPr lang="zh-CN" altLang="en-US" sz="5400" dirty="0" smtClean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85800" indent="-685800">
              <a:lnSpc>
                <a:spcPct val="170000"/>
              </a:lnSpc>
              <a:buFont typeface="Wingdings" panose="05000000000000000000" charset="0"/>
              <a:buChar char="n"/>
            </a:pPr>
            <a:r>
              <a:rPr lang="zh-CN" altLang="en-US" sz="5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通过实操来演练</a:t>
            </a:r>
            <a:endParaRPr lang="zh-CN" altLang="en-US" sz="5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85800" indent="-685800">
              <a:lnSpc>
                <a:spcPct val="170000"/>
              </a:lnSpc>
              <a:buFont typeface="Wingdings" panose="05000000000000000000" charset="0"/>
              <a:buChar char="n"/>
            </a:pPr>
            <a:r>
              <a:rPr lang="zh-CN" altLang="en-US" sz="5400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Jmeter与Ant集成使用</a:t>
            </a:r>
            <a:r>
              <a:rPr lang="en-US" altLang="zh-CN" sz="5400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*</a:t>
            </a:r>
            <a:endParaRPr lang="zh-CN" altLang="en-US" sz="5400" dirty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85800" indent="-685800">
              <a:lnSpc>
                <a:spcPct val="170000"/>
              </a:lnSpc>
              <a:buFont typeface="Wingdings" panose="05000000000000000000" charset="0"/>
              <a:buChar char="n"/>
            </a:pPr>
            <a:r>
              <a:rPr lang="en-US" altLang="zh-CN" sz="5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Jmeter </a:t>
            </a:r>
            <a:r>
              <a:rPr lang="zh-CN" altLang="en-US" sz="5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进阶之自定义函数</a:t>
            </a:r>
            <a:r>
              <a:rPr lang="en-US" altLang="zh-CN" sz="5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*</a:t>
            </a:r>
            <a:endParaRPr lang="zh-CN" altLang="en-US" sz="5400" dirty="0" smtClean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685800" indent="-685800">
              <a:lnSpc>
                <a:spcPct val="170000"/>
              </a:lnSpc>
              <a:buFont typeface="Wingdings" panose="05000000000000000000" charset="0"/>
              <a:buChar char="n"/>
            </a:pPr>
            <a:r>
              <a:rPr lang="en-US" altLang="zh-CN" sz="5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Linux </a:t>
            </a:r>
            <a:r>
              <a:rPr lang="zh-CN" altLang="en-US" sz="5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下运行</a:t>
            </a:r>
            <a:r>
              <a:rPr lang="en-US" altLang="zh-CN" sz="5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Jmeter</a:t>
            </a:r>
            <a:endParaRPr lang="zh-CN" altLang="en-US" sz="5400" dirty="0" smtClean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70000"/>
              </a:lnSpc>
              <a:buFont typeface="Wingdings" panose="05000000000000000000" charset="0"/>
              <a:buNone/>
            </a:pPr>
            <a:endParaRPr lang="zh-CN" altLang="en-US" sz="5400" dirty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4410" y="1027430"/>
            <a:ext cx="22546908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通过实操来演练 </a:t>
            </a:r>
            <a:r>
              <a:rPr lang="en-US" altLang="zh-CN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    </a:t>
            </a:r>
            <a:endParaRPr lang="zh-CN" altLang="en-US" sz="3200" dirty="0">
              <a:solidFill>
                <a:srgbClr val="09388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75765" y="2722880"/>
            <a:ext cx="18521045" cy="4120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/>
              <a:t>接口一：</a:t>
            </a:r>
            <a:r>
              <a:rPr lang="en-US" altLang="zh-CN" sz="4400"/>
              <a:t>/api/register   </a:t>
            </a:r>
            <a:r>
              <a:rPr lang="zh-CN" altLang="en-US" sz="4400"/>
              <a:t>注册接口</a:t>
            </a:r>
            <a:endParaRPr lang="zh-CN" altLang="en-US" sz="4400"/>
          </a:p>
          <a:p>
            <a:r>
              <a:rPr lang="en-US" altLang="zh-CN" sz="4400"/>
              <a:t>Method</a:t>
            </a:r>
            <a:r>
              <a:rPr lang="zh-CN" altLang="en-US" sz="4400"/>
              <a:t>： </a:t>
            </a:r>
            <a:r>
              <a:rPr lang="en-US" altLang="zh-CN" sz="4400"/>
              <a:t>POST</a:t>
            </a:r>
            <a:endParaRPr lang="en-US" altLang="zh-CN" sz="4400"/>
          </a:p>
          <a:p>
            <a:r>
              <a:rPr lang="zh-CN" altLang="en-US" sz="4400"/>
              <a:t>参数： </a:t>
            </a:r>
            <a:r>
              <a:rPr lang="en-US" altLang="zh-CN" sz="4400"/>
              <a:t>useranme , pwd</a:t>
            </a:r>
            <a:endParaRPr lang="en-US" altLang="zh-CN" sz="4400"/>
          </a:p>
          <a:p>
            <a:r>
              <a:rPr lang="zh-CN" altLang="en-US" sz="4400"/>
              <a:t>返回：</a:t>
            </a:r>
            <a:endParaRPr lang="zh-CN" altLang="en-US" sz="4400"/>
          </a:p>
          <a:p>
            <a:r>
              <a:rPr lang="zh-CN" altLang="en-US" sz="4400"/>
              <a:t>{"status_code": 200, "message": "success", "data": {"account_id": 22}}</a:t>
            </a:r>
            <a:endParaRPr lang="zh-CN" altLang="en-US" sz="4400"/>
          </a:p>
          <a:p>
            <a:endParaRPr lang="en-US" altLang="zh-CN" sz="4400"/>
          </a:p>
        </p:txBody>
      </p:sp>
      <p:sp>
        <p:nvSpPr>
          <p:cNvPr id="6" name="文本框 5"/>
          <p:cNvSpPr txBox="1"/>
          <p:nvPr/>
        </p:nvSpPr>
        <p:spPr>
          <a:xfrm>
            <a:off x="1534795" y="7338060"/>
            <a:ext cx="18521045" cy="4120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/>
              <a:t>接口二</a:t>
            </a:r>
            <a:r>
              <a:rPr lang="en-US" altLang="zh-CN" sz="4400"/>
              <a:t>: /api/getWorkerInfoById  </a:t>
            </a:r>
            <a:r>
              <a:rPr lang="zh-CN" altLang="en-US" sz="4400"/>
              <a:t>根据</a:t>
            </a:r>
            <a:r>
              <a:rPr lang="en-US" altLang="zh-CN" sz="4400"/>
              <a:t>account_id </a:t>
            </a:r>
            <a:r>
              <a:rPr lang="zh-CN" altLang="en-US" sz="4400"/>
              <a:t>查询 用户信息</a:t>
            </a:r>
            <a:endParaRPr lang="zh-CN" altLang="en-US" sz="4400"/>
          </a:p>
          <a:p>
            <a:r>
              <a:rPr lang="en-US" altLang="zh-CN" sz="4400"/>
              <a:t>Method: GET</a:t>
            </a:r>
            <a:endParaRPr lang="en-US" altLang="zh-CN" sz="4400"/>
          </a:p>
          <a:p>
            <a:r>
              <a:rPr lang="zh-CN" altLang="en-US" sz="4400"/>
              <a:t>参数</a:t>
            </a:r>
            <a:r>
              <a:rPr lang="en-US" altLang="zh-CN" sz="4400"/>
              <a:t>: account_id   </a:t>
            </a:r>
            <a:endParaRPr lang="en-US" altLang="zh-CN" sz="4400"/>
          </a:p>
          <a:p>
            <a:r>
              <a:rPr lang="zh-CN" altLang="en-US" sz="4400"/>
              <a:t>返回：</a:t>
            </a:r>
            <a:endParaRPr lang="zh-CN" altLang="en-US" sz="4400"/>
          </a:p>
          <a:p>
            <a:r>
              <a:rPr lang="zh-CN" altLang="en-US" sz="4400"/>
              <a:t>{"status_code": 200, "message": "success", "data": {"useranme": "13333333331"}}</a:t>
            </a:r>
            <a:endParaRPr lang="zh-CN" altLang="en-US" sz="4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4410" y="1027430"/>
            <a:ext cx="22546908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通过实操来演练 </a:t>
            </a:r>
            <a:r>
              <a:rPr lang="en-US" altLang="zh-CN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    </a:t>
            </a:r>
            <a:endParaRPr lang="zh-CN" altLang="en-US" sz="3200" dirty="0">
              <a:solidFill>
                <a:srgbClr val="09388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39215" y="2922270"/>
            <a:ext cx="19659600" cy="90525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/>
              <a:t>接口测试步骤：</a:t>
            </a:r>
            <a:endParaRPr lang="zh-CN" altLang="en-US" sz="5400"/>
          </a:p>
          <a:p>
            <a:endParaRPr lang="zh-CN" altLang="en-US" sz="5400"/>
          </a:p>
          <a:p>
            <a:pPr marL="1600200" lvl="2" indent="-685800">
              <a:buFont typeface="Arial" panose="020B0604020202020204" pitchFamily="34" charset="0"/>
              <a:buChar char="•"/>
            </a:pPr>
            <a:r>
              <a:rPr lang="zh-CN" altLang="en-US" sz="4800"/>
              <a:t>保证接口请求正常</a:t>
            </a:r>
            <a:endParaRPr lang="zh-CN" altLang="en-US" sz="4800"/>
          </a:p>
          <a:p>
            <a:pPr marL="1600200" lvl="2" indent="-685800">
              <a:buFont typeface="Arial" panose="020B0604020202020204" pitchFamily="34" charset="0"/>
              <a:buChar char="•"/>
            </a:pPr>
            <a:endParaRPr lang="zh-CN" altLang="en-US" sz="4800"/>
          </a:p>
          <a:p>
            <a:pPr marL="1600200" lvl="2" indent="-685800">
              <a:buFont typeface="Arial" panose="020B0604020202020204" pitchFamily="34" charset="0"/>
              <a:buChar char="•"/>
            </a:pPr>
            <a:r>
              <a:rPr lang="zh-CN" altLang="en-US" sz="4800"/>
              <a:t>测试数据准备</a:t>
            </a:r>
            <a:endParaRPr lang="zh-CN" altLang="en-US" sz="4800"/>
          </a:p>
          <a:p>
            <a:pPr marL="1600200" lvl="2" indent="-685800">
              <a:buFont typeface="Arial" panose="020B0604020202020204" pitchFamily="34" charset="0"/>
              <a:buChar char="•"/>
            </a:pPr>
            <a:endParaRPr lang="zh-CN" altLang="en-US" sz="4800"/>
          </a:p>
          <a:p>
            <a:pPr marL="1600200" lvl="2" indent="-685800">
              <a:buFont typeface="Arial" panose="020B0604020202020204" pitchFamily="34" charset="0"/>
              <a:buChar char="•"/>
            </a:pPr>
            <a:r>
              <a:rPr lang="zh-CN" altLang="en-US" sz="4800"/>
              <a:t>发送请求</a:t>
            </a:r>
            <a:endParaRPr lang="zh-CN" altLang="en-US" sz="4800"/>
          </a:p>
          <a:p>
            <a:pPr marL="1600200" lvl="2" indent="-685800">
              <a:buFont typeface="Arial" panose="020B0604020202020204" pitchFamily="34" charset="0"/>
              <a:buChar char="•"/>
            </a:pPr>
            <a:endParaRPr lang="zh-CN" altLang="en-US" sz="4800"/>
          </a:p>
          <a:p>
            <a:pPr marL="1600200" lvl="2" indent="-685800">
              <a:buFont typeface="Arial" panose="020B0604020202020204" pitchFamily="34" charset="0"/>
              <a:buChar char="•"/>
            </a:pPr>
            <a:r>
              <a:rPr lang="zh-CN" altLang="en-US" sz="4800"/>
              <a:t>结果检查（响应报文校验 ， 数据库校验）</a:t>
            </a:r>
            <a:endParaRPr lang="zh-CN" altLang="en-US" sz="4800"/>
          </a:p>
          <a:p>
            <a:pPr marL="1600200" lvl="2" indent="-685800">
              <a:buFont typeface="Arial" panose="020B0604020202020204" pitchFamily="34" charset="0"/>
              <a:buChar char="•"/>
            </a:pPr>
            <a:endParaRPr lang="zh-CN" altLang="en-US" sz="4800"/>
          </a:p>
          <a:p>
            <a:pPr marL="1600200" lvl="2" indent="-685800">
              <a:buFont typeface="Arial" panose="020B0604020202020204" pitchFamily="34" charset="0"/>
              <a:buChar char="•"/>
            </a:pPr>
            <a:r>
              <a:rPr lang="zh-CN" altLang="en-US" sz="4800"/>
              <a:t>参数提取</a:t>
            </a:r>
            <a:r>
              <a:rPr lang="en-US" altLang="zh-CN" sz="4800"/>
              <a:t>(</a:t>
            </a:r>
            <a:r>
              <a:rPr lang="zh-CN" altLang="en-US" sz="4800"/>
              <a:t>为后续接口使用</a:t>
            </a:r>
            <a:r>
              <a:rPr lang="en-US" altLang="zh-CN" sz="4800"/>
              <a:t>)</a:t>
            </a:r>
            <a:endParaRPr lang="en-US" altLang="zh-CN" sz="4800"/>
          </a:p>
          <a:p>
            <a:endParaRPr lang="zh-CN" altLang="en-US" sz="4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4410" y="1027430"/>
            <a:ext cx="22546908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通过实操来演练 </a:t>
            </a:r>
            <a:r>
              <a:rPr lang="en-US" altLang="zh-CN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--  </a:t>
            </a: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保证接口请求正常                           </a:t>
            </a:r>
            <a:r>
              <a:rPr lang="zh-CN" altLang="en-US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取样器  </a:t>
            </a:r>
            <a:r>
              <a:rPr lang="en-US" altLang="zh-CN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    </a:t>
            </a:r>
            <a:endParaRPr lang="zh-CN" altLang="en-US" sz="3600" dirty="0">
              <a:solidFill>
                <a:srgbClr val="09388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38555" y="2453005"/>
            <a:ext cx="206305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/>
              <a:t>消息体以</a:t>
            </a:r>
            <a:r>
              <a:rPr lang="en-US" altLang="zh-CN" sz="4000"/>
              <a:t>from </a:t>
            </a:r>
            <a:r>
              <a:rPr lang="zh-CN" altLang="en-US" sz="4000"/>
              <a:t>表单形式提交</a:t>
            </a:r>
            <a:r>
              <a:rPr lang="en-US" altLang="zh-CN" sz="4000"/>
              <a:t>(Content-Type:application/x-www-form-urlencoded)</a:t>
            </a:r>
            <a:endParaRPr lang="en-US" altLang="zh-CN" sz="4000"/>
          </a:p>
        </p:txBody>
      </p:sp>
      <p:pic>
        <p:nvPicPr>
          <p:cNvPr id="5" name="图片 4" descr="http_for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825" y="3469640"/>
            <a:ext cx="17632680" cy="93910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138555" y="2453005"/>
            <a:ext cx="206305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ym typeface="+mn-ea"/>
              </a:rPr>
              <a:t>消息体以</a:t>
            </a:r>
            <a:r>
              <a:rPr lang="en-US" altLang="zh-CN" sz="4000">
                <a:sym typeface="+mn-ea"/>
              </a:rPr>
              <a:t>application/json</a:t>
            </a:r>
            <a:r>
              <a:rPr lang="zh-CN" altLang="en-US" sz="4000">
                <a:sym typeface="+mn-ea"/>
              </a:rPr>
              <a:t>形式提交</a:t>
            </a:r>
            <a:r>
              <a:rPr lang="en-US" altLang="zh-CN" sz="4000">
                <a:sym typeface="+mn-ea"/>
              </a:rPr>
              <a:t>,</a:t>
            </a:r>
            <a:r>
              <a:rPr lang="zh-CN" altLang="en-US" sz="4000">
                <a:sym typeface="+mn-ea"/>
              </a:rPr>
              <a:t>则需配置 消息头管理器元件</a:t>
            </a:r>
            <a:endParaRPr lang="en-US" altLang="zh-CN" sz="4000"/>
          </a:p>
        </p:txBody>
      </p:sp>
      <p:pic>
        <p:nvPicPr>
          <p:cNvPr id="2" name="图片 1" descr="http_js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570" y="3616960"/>
            <a:ext cx="10953750" cy="8190230"/>
          </a:xfrm>
          <a:prstGeom prst="rect">
            <a:avLst/>
          </a:prstGeom>
        </p:spPr>
      </p:pic>
      <p:pic>
        <p:nvPicPr>
          <p:cNvPr id="6" name="图片 5" descr="heard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9030" y="3636010"/>
            <a:ext cx="10854690" cy="82867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71245" y="12299950"/>
            <a:ext cx="223729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rgbClr val="C00000"/>
                </a:solidFill>
              </a:rPr>
              <a:t>注： 不同的消息体 传参形式 也不一样</a:t>
            </a:r>
            <a:endParaRPr lang="zh-CN" altLang="en-US" sz="3600">
              <a:solidFill>
                <a:srgbClr val="C00000"/>
              </a:solidFill>
            </a:endParaRPr>
          </a:p>
        </p:txBody>
      </p:sp>
      <p:sp>
        <p:nvSpPr>
          <p:cNvPr id="8" name="TextBox 3"/>
          <p:cNvSpPr txBox="1"/>
          <p:nvPr/>
        </p:nvSpPr>
        <p:spPr>
          <a:xfrm>
            <a:off x="994410" y="1027430"/>
            <a:ext cx="22546908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通过实操来演练 </a:t>
            </a:r>
            <a:r>
              <a:rPr lang="en-US" altLang="zh-CN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--  </a:t>
            </a: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保证接口请求正常                           </a:t>
            </a:r>
            <a:r>
              <a:rPr lang="zh-CN" altLang="en-US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取样器  </a:t>
            </a:r>
            <a:r>
              <a:rPr lang="en-US" altLang="zh-CN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    </a:t>
            </a:r>
            <a:endParaRPr lang="zh-CN" altLang="en-US" sz="3600" dirty="0">
              <a:solidFill>
                <a:srgbClr val="09388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4410" y="1027430"/>
            <a:ext cx="22546908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通过实操来演练 </a:t>
            </a:r>
            <a:r>
              <a:rPr lang="en-US" altLang="zh-CN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--  </a:t>
            </a: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保证接口请求正常                           </a:t>
            </a:r>
            <a:r>
              <a:rPr lang="zh-CN" altLang="en-US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监听器</a:t>
            </a: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</a:t>
            </a:r>
            <a:endParaRPr lang="zh-CN" altLang="en-US" sz="3200" dirty="0">
              <a:solidFill>
                <a:srgbClr val="09388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38555" y="2453005"/>
            <a:ext cx="20630515" cy="1920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4000">
                <a:sym typeface="+mn-ea"/>
              </a:rPr>
              <a:t>需配置监听器来观察记录取样器结果。</a:t>
            </a:r>
            <a:endParaRPr lang="zh-CN" sz="4000">
              <a:sym typeface="+mn-ea"/>
            </a:endParaRPr>
          </a:p>
          <a:p>
            <a:r>
              <a:rPr lang="zh-CN" sz="4000"/>
              <a:t>查看结果树中能看到响应数据，它会显示取样器的每一次请求和响应（在性能测试计划不建议开）</a:t>
            </a:r>
            <a:endParaRPr lang="zh-CN" sz="4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555" y="4271010"/>
            <a:ext cx="18075275" cy="8588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104900" y="2419985"/>
            <a:ext cx="20630515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4400"/>
              <a:t>聚合报告：</a:t>
            </a:r>
            <a:endParaRPr lang="zh-CN" sz="4400"/>
          </a:p>
        </p:txBody>
      </p:sp>
      <p:sp>
        <p:nvSpPr>
          <p:cNvPr id="2" name="TextBox 3"/>
          <p:cNvSpPr txBox="1"/>
          <p:nvPr/>
        </p:nvSpPr>
        <p:spPr>
          <a:xfrm>
            <a:off x="994410" y="1027430"/>
            <a:ext cx="22546908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通过实操来演练 </a:t>
            </a:r>
            <a:r>
              <a:rPr lang="en-US" altLang="zh-CN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--  </a:t>
            </a: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保证接口请求正常                           </a:t>
            </a:r>
            <a:r>
              <a:rPr lang="zh-CN" altLang="en-US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监听器</a:t>
            </a: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</a:t>
            </a:r>
            <a:endParaRPr lang="zh-CN" altLang="en-US" sz="3200" dirty="0">
              <a:solidFill>
                <a:srgbClr val="09388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38555" y="6289675"/>
            <a:ext cx="20899120" cy="61321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400"/>
              <a:t>    </a:t>
            </a:r>
            <a:r>
              <a:rPr lang="zh-CN" altLang="en-US" sz="4400"/>
              <a:t>Samples:取样器运行次数</a:t>
            </a:r>
            <a:endParaRPr lang="zh-CN" altLang="en-US" sz="440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/>
              <a:t>    Average:请求(事务)的平均响应时间</a:t>
            </a:r>
            <a:endParaRPr lang="zh-CN" altLang="en-US" sz="440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/>
              <a:t>    Median:响应时间中间值</a:t>
            </a:r>
            <a:endParaRPr lang="zh-CN" altLang="en-US" sz="440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/>
              <a:t>    Min:请求的最小响应时间</a:t>
            </a:r>
            <a:endParaRPr lang="zh-CN" altLang="en-US" sz="440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/>
              <a:t>    Max:请求的最大响应时间</a:t>
            </a:r>
            <a:endParaRPr lang="zh-CN" altLang="en-US" sz="440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/>
              <a:t>    Error%:事务错误率</a:t>
            </a:r>
            <a:endParaRPr lang="zh-CN" altLang="en-US" sz="440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/>
              <a:t>    Throughput:吞吐率tps</a:t>
            </a:r>
            <a:endParaRPr lang="zh-CN" altLang="en-US" sz="440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/>
              <a:t>    KB/SEC: 每秒数据包流量（网络使用情况）</a:t>
            </a:r>
            <a:endParaRPr lang="zh-CN" altLang="en-US" sz="440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/>
              <a:t>    90% Line:90%的请求不超过这个时间</a:t>
            </a:r>
            <a:endParaRPr lang="zh-CN" altLang="en-US" sz="4400"/>
          </a:p>
        </p:txBody>
      </p:sp>
      <p:pic>
        <p:nvPicPr>
          <p:cNvPr id="8" name="图片 7" descr="aggregate_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85" y="3452495"/>
            <a:ext cx="21328380" cy="25908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71245" y="12567920"/>
            <a:ext cx="22372955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rgbClr val="C00000"/>
                </a:solidFill>
              </a:rPr>
              <a:t>注：汇总报告与聚合报告类似，但是相比聚合报告，汇总报告使用更少的内存。</a:t>
            </a:r>
            <a:endParaRPr lang="zh-CN" altLang="en-US" sz="360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4410" y="1085215"/>
            <a:ext cx="11174095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6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zh-CN" altLang="en-US" sz="6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TextBox 7"/>
          <p:cNvSpPr txBox="1"/>
          <p:nvPr/>
        </p:nvSpPr>
        <p:spPr>
          <a:xfrm>
            <a:off x="5428761" y="2956414"/>
            <a:ext cx="11842750" cy="85667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685800" indent="-685800">
              <a:lnSpc>
                <a:spcPct val="170000"/>
              </a:lnSpc>
              <a:buFont typeface="Wingdings" panose="05000000000000000000" charset="0"/>
              <a:buChar char="n"/>
            </a:pPr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Jmeter </a:t>
            </a: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简介</a:t>
            </a:r>
            <a:endParaRPr lang="zh-CN" altLang="en-US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85800" indent="-685800">
              <a:lnSpc>
                <a:spcPct val="170000"/>
              </a:lnSpc>
              <a:buFont typeface="Wingdings" panose="05000000000000000000" charset="0"/>
              <a:buChar char="n"/>
            </a:pPr>
            <a:r>
              <a:rPr lang="zh-CN" altLang="en-US" sz="5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通过实操来演练</a:t>
            </a:r>
            <a:endParaRPr lang="zh-CN" altLang="en-US" sz="5400" dirty="0" smtClean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85800" indent="-685800">
              <a:lnSpc>
                <a:spcPct val="170000"/>
              </a:lnSpc>
              <a:buFont typeface="Wingdings" panose="05000000000000000000" charset="0"/>
              <a:buChar char="n"/>
            </a:pPr>
            <a:r>
              <a:rPr lang="en-US" altLang="zh-CN" sz="5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Jmeter </a:t>
            </a:r>
            <a:r>
              <a:rPr lang="zh-CN" altLang="en-US" sz="5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与 </a:t>
            </a:r>
            <a:r>
              <a:rPr lang="en-US" altLang="zh-CN" sz="5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Ant </a:t>
            </a:r>
            <a:r>
              <a:rPr lang="zh-CN" altLang="en-US" sz="5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集成使用</a:t>
            </a:r>
            <a:r>
              <a:rPr lang="en-US" altLang="zh-CN" sz="5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*</a:t>
            </a:r>
            <a:endParaRPr lang="zh-CN" altLang="en-US" sz="5400" dirty="0" smtClean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85800" indent="-685800">
              <a:lnSpc>
                <a:spcPct val="170000"/>
              </a:lnSpc>
              <a:buFont typeface="Wingdings" panose="05000000000000000000" charset="0"/>
              <a:buChar char="n"/>
            </a:pPr>
            <a:r>
              <a:rPr lang="en-US" altLang="zh-CN" sz="5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Jmeter </a:t>
            </a:r>
            <a:r>
              <a:rPr lang="zh-CN" altLang="en-US" sz="5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进阶之自定义函数</a:t>
            </a:r>
            <a:r>
              <a:rPr lang="en-US" altLang="zh-CN" sz="5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*</a:t>
            </a:r>
            <a:endParaRPr lang="en-US" altLang="zh-CN" sz="5400" dirty="0" smtClean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85800" indent="-685800">
              <a:lnSpc>
                <a:spcPct val="170000"/>
              </a:lnSpc>
              <a:buFont typeface="Wingdings" panose="05000000000000000000" charset="0"/>
              <a:buChar char="n"/>
            </a:pPr>
            <a:r>
              <a:rPr lang="en-US" altLang="zh-CN" sz="5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Linux </a:t>
            </a:r>
            <a:r>
              <a:rPr lang="zh-CN" altLang="en-US" sz="5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下运行</a:t>
            </a:r>
            <a:r>
              <a:rPr lang="en-US" altLang="zh-CN" sz="5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Jmeter</a:t>
            </a:r>
            <a:endParaRPr lang="zh-CN" altLang="en-US" sz="5400" dirty="0" smtClean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85800" indent="-685800">
              <a:lnSpc>
                <a:spcPct val="170000"/>
              </a:lnSpc>
              <a:buFont typeface="Wingdings" panose="05000000000000000000" charset="0"/>
              <a:buChar char="n"/>
            </a:pPr>
            <a:endParaRPr lang="zh-CN" altLang="en-US" sz="5400" dirty="0" smtClean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994410" y="1027430"/>
            <a:ext cx="22546908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通过实操来演练 </a:t>
            </a:r>
            <a:r>
              <a:rPr lang="en-US" altLang="zh-CN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--  </a:t>
            </a: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断言                                              </a:t>
            </a:r>
            <a:r>
              <a:rPr lang="zh-CN" altLang="en-US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响应断言                                  </a:t>
            </a:r>
            <a:r>
              <a:rPr lang="en-US" altLang="zh-CN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</a:t>
            </a:r>
            <a:endParaRPr lang="zh-CN" altLang="en-US" sz="3600" dirty="0">
              <a:solidFill>
                <a:srgbClr val="09388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71575" y="2369820"/>
            <a:ext cx="22104985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/>
              <a:t>配置响应断言来判断返回报文是否符合预期及结果。</a:t>
            </a:r>
            <a:endParaRPr lang="zh-CN" altLang="en-US" sz="4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1130" y="3352800"/>
            <a:ext cx="14171295" cy="85521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607030" y="3374390"/>
            <a:ext cx="8439150" cy="83864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* contains:文本包含给定的正则表达式模式，则为true</a:t>
            </a:r>
            <a:endParaRPr lang="zh-CN" altLang="en-US" sz="3200"/>
          </a:p>
          <a:p>
            <a:endParaRPr lang="zh-CN" altLang="en-US" sz="3200"/>
          </a:p>
          <a:p>
            <a:r>
              <a:rPr lang="zh-CN" altLang="en-US" sz="3200"/>
              <a:t>    * matchs:整个文本等于给定的正则表达式，则为true</a:t>
            </a:r>
            <a:endParaRPr lang="zh-CN" altLang="en-US" sz="3200"/>
          </a:p>
          <a:p>
            <a:endParaRPr lang="zh-CN" altLang="en-US" sz="3200"/>
          </a:p>
          <a:p>
            <a:r>
              <a:rPr lang="zh-CN" altLang="en-US" sz="3200"/>
              <a:t>    * equals:整个文本等于给定的字符串(大小写敏感),则为true</a:t>
            </a:r>
            <a:endParaRPr lang="zh-CN" altLang="en-US" sz="3200"/>
          </a:p>
          <a:p>
            <a:endParaRPr lang="zh-CN" altLang="en-US" sz="3200"/>
          </a:p>
          <a:p>
            <a:r>
              <a:rPr lang="zh-CN" altLang="en-US" sz="3200"/>
              <a:t>    * substring:整个文本包含给定的字符串(大小写敏感),则为true</a:t>
            </a:r>
            <a:endParaRPr lang="zh-CN" altLang="en-US" sz="3200"/>
          </a:p>
          <a:p>
            <a:endParaRPr lang="zh-CN" altLang="en-US" sz="3200"/>
          </a:p>
          <a:p>
            <a:r>
              <a:rPr lang="zh-CN" altLang="en-US" sz="3200"/>
              <a:t>    * Not:需要和前四种结果搭配使用，即反转的结果</a:t>
            </a:r>
            <a:endParaRPr lang="zh-CN" altLang="en-US" sz="3200"/>
          </a:p>
          <a:p>
            <a:endParaRPr lang="zh-CN" altLang="en-US" sz="3200"/>
          </a:p>
          <a:p>
            <a:r>
              <a:rPr lang="zh-CN" altLang="en-US" sz="3200"/>
              <a:t>    * Or:需要和前四种结果搭配使用,即只要匹配上某一种规则即可</a:t>
            </a:r>
            <a:endParaRPr lang="zh-CN" altLang="en-US" sz="3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994410" y="1027430"/>
            <a:ext cx="22546908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通过实操来演练 </a:t>
            </a:r>
            <a:r>
              <a:rPr lang="en-US" altLang="zh-CN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--  </a:t>
            </a: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断言                                 </a:t>
            </a:r>
            <a:r>
              <a:rPr lang="zh-CN" altLang="en-US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  </a:t>
            </a:r>
            <a:r>
              <a:rPr lang="en-US" altLang="zh-CN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JSON</a:t>
            </a:r>
            <a:r>
              <a:rPr lang="zh-CN" altLang="en-US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断言</a:t>
            </a:r>
            <a:r>
              <a:rPr lang="en-US" altLang="zh-CN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</a:t>
            </a:r>
            <a:endParaRPr lang="zh-CN" altLang="en-US" sz="3600" dirty="0">
              <a:solidFill>
                <a:srgbClr val="09388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05230" y="2336165"/>
            <a:ext cx="22305645" cy="767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4400"/>
              <a:t>如果后台返回的响应数据是json格式的数据，那使用json断言最为方便。</a:t>
            </a:r>
            <a:endParaRPr sz="4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9010" y="3402965"/>
            <a:ext cx="11993880" cy="83851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095605" y="4882515"/>
            <a:ext cx="10516235" cy="5034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600"/>
              <a:t>Additionally assert value：添加验证的值,只有勾选了此复选框，才可以在Expected Value中设置期望的值。</a:t>
            </a:r>
            <a:endParaRPr lang="zh-CN" altLang="en-US" sz="36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36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600"/>
              <a:t>Match as regular expression：匹配正则表达式，在期望的值中填写正则表达式，如 [0,1,2,3] 返回结果只要是 0,1,2,3 其中任意一个即可！</a:t>
            </a:r>
            <a:endParaRPr lang="zh-CN" altLang="en-US" sz="3600"/>
          </a:p>
          <a:p>
            <a:pPr indent="0">
              <a:buFont typeface="Arial" panose="020B0604020202020204" pitchFamily="34" charset="0"/>
              <a:buNone/>
            </a:pPr>
            <a:endParaRPr lang="zh-CN" altLang="en-US" sz="36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600"/>
              <a:t>Excepted Value: 预期值</a:t>
            </a:r>
            <a:endParaRPr lang="zh-CN" altLang="en-US" sz="3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994410" y="1027430"/>
            <a:ext cx="22546908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通过实操来演练 </a:t>
            </a:r>
            <a:r>
              <a:rPr lang="en-US" altLang="zh-CN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--  </a:t>
            </a: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参数化                                    </a:t>
            </a:r>
            <a:r>
              <a:rPr lang="en-US" altLang="zh-CN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csv</a:t>
            </a:r>
            <a:r>
              <a:rPr lang="zh-CN" altLang="en-US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数据文件设置</a:t>
            </a:r>
            <a:r>
              <a:rPr lang="en-US" altLang="zh-CN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</a:t>
            </a:r>
            <a:endParaRPr lang="zh-CN" altLang="en-US" sz="3600" dirty="0">
              <a:solidFill>
                <a:srgbClr val="09388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05230" y="2336165"/>
            <a:ext cx="22305645" cy="767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/>
              <a:t>通过</a:t>
            </a:r>
            <a:r>
              <a:rPr lang="en-US" altLang="zh-CN" sz="4400"/>
              <a:t>csv</a:t>
            </a:r>
            <a:r>
              <a:rPr lang="zh-CN" altLang="en-US" sz="4400"/>
              <a:t>数据文件设置来对入参进行参数化</a:t>
            </a:r>
            <a:r>
              <a:rPr lang="en-US" altLang="zh-CN" sz="4400"/>
              <a:t>(侧重于单个接口的多种业务场景的业务测试)</a:t>
            </a:r>
            <a:endParaRPr lang="en-US" altLang="zh-CN" sz="4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210" y="3844925"/>
            <a:ext cx="11568430" cy="833945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3630910" y="5885815"/>
            <a:ext cx="9679305" cy="4358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/>
              <a:t>步骤：</a:t>
            </a:r>
            <a:endParaRPr lang="zh-CN" altLang="en-US" sz="400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000"/>
              <a:t>准备测试数据 user.csv 文件  (里面包含3列,username,pwd,receptResult)</a:t>
            </a:r>
            <a:endParaRPr lang="zh-CN" altLang="en-US" sz="4000"/>
          </a:p>
          <a:p>
            <a:pPr indent="0">
              <a:buFont typeface="Arial" panose="020B0604020202020204" pitchFamily="34" charset="0"/>
              <a:buNone/>
            </a:pPr>
            <a:endParaRPr lang="zh-CN" altLang="en-US" sz="400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000"/>
              <a:t> 配置 CSV 数据文件设置</a:t>
            </a:r>
            <a:endParaRPr lang="en-US" altLang="zh-CN" sz="4000"/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4000"/>
              <a:t> </a:t>
            </a:r>
            <a:endParaRPr lang="zh-CN" altLang="en-US" sz="400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000"/>
              <a:t> 配置线程组线程数/循环次数</a:t>
            </a:r>
            <a:endParaRPr lang="zh-CN" altLang="en-US" sz="4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994410" y="1027430"/>
            <a:ext cx="22546908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通过实操来演练 </a:t>
            </a:r>
            <a:r>
              <a:rPr lang="en-US" altLang="zh-CN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--  </a:t>
            </a: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参数化                                    </a:t>
            </a:r>
            <a:r>
              <a:rPr lang="en-US" altLang="zh-CN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csv</a:t>
            </a:r>
            <a:r>
              <a:rPr lang="zh-CN" altLang="en-US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数据文件设置</a:t>
            </a:r>
            <a:r>
              <a:rPr lang="en-US" altLang="zh-CN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</a:t>
            </a:r>
            <a:endParaRPr lang="zh-CN" altLang="en-US" sz="3600" dirty="0">
              <a:solidFill>
                <a:srgbClr val="09388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05230" y="2336165"/>
            <a:ext cx="22305645" cy="767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/>
              <a:t>HTTP </a:t>
            </a:r>
            <a:r>
              <a:rPr lang="zh-CN" altLang="en-US" sz="4400"/>
              <a:t>请求 接口引用变量 </a:t>
            </a:r>
            <a:endParaRPr lang="zh-CN" altLang="en-US" sz="4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075" y="3768090"/>
            <a:ext cx="11314430" cy="83235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0680" y="3803015"/>
            <a:ext cx="9716770" cy="78886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994410" y="1027430"/>
            <a:ext cx="22546908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通过实操来演练 </a:t>
            </a:r>
            <a:r>
              <a:rPr lang="en-US" altLang="zh-CN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--  </a:t>
            </a: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参数化                               </a:t>
            </a:r>
            <a:r>
              <a:rPr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BeanShell 预处理程序</a:t>
            </a:r>
            <a:r>
              <a:rPr lang="en-US" altLang="zh-CN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</a:t>
            </a:r>
            <a:endParaRPr lang="zh-CN" altLang="en-US" sz="3600" dirty="0">
              <a:solidFill>
                <a:srgbClr val="09388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05230" y="2336165"/>
            <a:ext cx="22305645" cy="767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/>
              <a:t>通过</a:t>
            </a:r>
            <a:r>
              <a:rPr lang="en-US" altLang="zh-CN" sz="4400"/>
              <a:t>BeanShell </a:t>
            </a:r>
            <a:r>
              <a:rPr lang="zh-CN" altLang="en-US" sz="4400"/>
              <a:t>来进行入参的参数化（侧重于多接口的流程测试） </a:t>
            </a:r>
            <a:endParaRPr lang="zh-CN" altLang="en-US" sz="4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265" y="3377565"/>
            <a:ext cx="10368280" cy="95091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994640" y="4780280"/>
            <a:ext cx="10181590" cy="5034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BeanShell </a:t>
            </a:r>
            <a:r>
              <a:rPr lang="zh-CN" altLang="en-US" sz="3600"/>
              <a:t>内置变量 </a:t>
            </a:r>
            <a:r>
              <a:rPr lang="en-US" altLang="zh-CN" sz="3600"/>
              <a:t>vars:</a:t>
            </a:r>
            <a:endParaRPr lang="en-US" altLang="zh-CN" sz="3600"/>
          </a:p>
          <a:p>
            <a:r>
              <a:rPr lang="en-US" altLang="zh-CN" sz="3600"/>
              <a:t>vars实际引用了JMeter线程中的局部变量容器（本质上是Map），因此可以通过put和get方法访问JMeter中的变量。这个变量是所有内置变量中最有用的，它是测试用例与BeanShell交互的桥梁。</a:t>
            </a:r>
            <a:endParaRPr lang="en-US" altLang="zh-CN" sz="3600"/>
          </a:p>
          <a:p>
            <a:endParaRPr lang="en-US" altLang="zh-CN" sz="3600"/>
          </a:p>
          <a:p>
            <a:r>
              <a:rPr lang="zh-CN" altLang="en-US" sz="3600"/>
              <a:t>常用方法：</a:t>
            </a:r>
            <a:endParaRPr lang="zh-CN" altLang="en-US" sz="360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/>
              <a:t>vars.get(key);</a:t>
            </a:r>
            <a:endParaRPr lang="zh-CN" altLang="en-US" sz="360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/>
              <a:t>vars.put(key,val);  </a:t>
            </a:r>
            <a:endParaRPr lang="en-US" altLang="zh-CN" sz="3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994410" y="1027430"/>
            <a:ext cx="22546908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通过实操来演练 </a:t>
            </a:r>
            <a:r>
              <a:rPr lang="en-US" altLang="zh-CN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--  </a:t>
            </a: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参数化                                  </a:t>
            </a:r>
            <a:r>
              <a:rPr lang="zh-CN" altLang="en-US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用户自定义的变量</a:t>
            </a:r>
            <a:r>
              <a:rPr lang="en-US" altLang="zh-CN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</a:t>
            </a:r>
            <a:endParaRPr lang="zh-CN" altLang="en-US" sz="3600" dirty="0">
              <a:solidFill>
                <a:srgbClr val="09388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05230" y="2336165"/>
            <a:ext cx="22305645" cy="767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/>
              <a:t>用户自定义的变量元件</a:t>
            </a:r>
            <a:r>
              <a:rPr lang="en-US" altLang="zh-CN" sz="4400"/>
              <a:t>, </a:t>
            </a:r>
            <a:r>
              <a:rPr lang="zh-CN" altLang="en-US" sz="4400"/>
              <a:t>常用来定义些环境变量。</a:t>
            </a:r>
            <a:endParaRPr lang="zh-CN" altLang="en-US" sz="44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405" y="6980555"/>
            <a:ext cx="18517235" cy="43808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580" y="3143885"/>
            <a:ext cx="18543905" cy="33426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171575" y="11964670"/>
            <a:ext cx="223729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rgbClr val="C00000"/>
                </a:solidFill>
              </a:rPr>
              <a:t>注：注意其作用范围 和 在 测试计划中定义的变量有区别</a:t>
            </a:r>
            <a:endParaRPr lang="zh-CN" altLang="en-US" sz="360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994410" y="1027430"/>
            <a:ext cx="22546908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通过实操来演练 </a:t>
            </a:r>
            <a:r>
              <a:rPr lang="en-US" altLang="zh-CN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--  </a:t>
            </a: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参数提取                            </a:t>
            </a:r>
            <a:r>
              <a:rPr lang="en-US" altLang="zh-CN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Bean</a:t>
            </a:r>
            <a:r>
              <a:rPr lang="zh-CN" altLang="en-US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llPostPorcessor</a:t>
            </a: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</a:t>
            </a:r>
            <a:r>
              <a:rPr lang="zh-CN" altLang="en-US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</a:t>
            </a:r>
            <a:r>
              <a:rPr lang="en-US" altLang="zh-CN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</a:t>
            </a:r>
            <a:endParaRPr lang="zh-CN" altLang="en-US" sz="3600" dirty="0">
              <a:solidFill>
                <a:srgbClr val="09388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72235" y="2336165"/>
            <a:ext cx="22305645" cy="14382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4400"/>
              <a:t>取样器返回结果中有字段是下次请求所必须的，或者是要来用作数据库校验的</a:t>
            </a:r>
            <a:r>
              <a:rPr lang="en-US" sz="4400"/>
              <a:t>.</a:t>
            </a:r>
            <a:r>
              <a:rPr lang="zh-CN" altLang="en-US" sz="4400"/>
              <a:t>常用方式如下</a:t>
            </a:r>
            <a:r>
              <a:rPr lang="en-US" altLang="zh-CN" sz="4400"/>
              <a:t>: BeanShellPostPorcessor + fastjson  (</a:t>
            </a:r>
            <a:r>
              <a:rPr lang="zh-CN" altLang="en-US" sz="4400"/>
              <a:t>对于返回结果是 </a:t>
            </a:r>
            <a:r>
              <a:rPr lang="en-US" altLang="zh-CN" sz="4400"/>
              <a:t>json</a:t>
            </a:r>
            <a:r>
              <a:rPr lang="zh-CN" altLang="en-US" sz="4400"/>
              <a:t>格式的</a:t>
            </a:r>
            <a:r>
              <a:rPr lang="en-US" altLang="zh-CN" sz="4400"/>
              <a:t>)</a:t>
            </a:r>
            <a:endParaRPr lang="en-US" altLang="zh-CN" sz="4400"/>
          </a:p>
        </p:txBody>
      </p:sp>
      <p:sp>
        <p:nvSpPr>
          <p:cNvPr id="7" name="文本框 6"/>
          <p:cNvSpPr txBox="1"/>
          <p:nvPr/>
        </p:nvSpPr>
        <p:spPr>
          <a:xfrm>
            <a:off x="13832205" y="5819140"/>
            <a:ext cx="8975725" cy="43643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/>
              <a:t>prev 获取前面的sample返回的信息。</a:t>
            </a:r>
            <a:endParaRPr lang="en-US" altLang="zh-CN" sz="4000"/>
          </a:p>
          <a:p>
            <a:r>
              <a:rPr lang="zh-CN" altLang="en-US" sz="4000"/>
              <a:t>有两个重要的方法：</a:t>
            </a:r>
            <a:endParaRPr lang="zh-CN" altLang="en-US" sz="4000"/>
          </a:p>
          <a:p>
            <a:endParaRPr lang="zh-CN" altLang="en-US" sz="400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000"/>
              <a:t>getResponseDataAsString()：获取响应信息</a:t>
            </a:r>
            <a:endParaRPr lang="zh-CN" altLang="en-US" sz="4000"/>
          </a:p>
          <a:p>
            <a:pPr indent="0">
              <a:buFont typeface="Arial" panose="020B0604020202020204" pitchFamily="34" charset="0"/>
              <a:buNone/>
            </a:pPr>
            <a:endParaRPr lang="zh-CN" altLang="en-US" sz="400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000"/>
              <a:t>getResponseCode() ：获取响应code</a:t>
            </a:r>
            <a:endParaRPr lang="zh-CN" altLang="en-US" sz="40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3883025"/>
            <a:ext cx="12457430" cy="8495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994410" y="1027430"/>
            <a:ext cx="22546908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通过实操来演练 </a:t>
            </a:r>
            <a:r>
              <a:rPr lang="en-US" altLang="zh-CN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--  </a:t>
            </a: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参数提取                                    </a:t>
            </a:r>
            <a:r>
              <a:rPr lang="en-US" altLang="zh-CN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JSON</a:t>
            </a:r>
            <a:r>
              <a:rPr lang="zh-CN" altLang="en-US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提取器</a:t>
            </a: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</a:t>
            </a:r>
            <a:r>
              <a:rPr lang="zh-CN" altLang="en-US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</a:t>
            </a:r>
            <a:r>
              <a:rPr lang="en-US" altLang="zh-CN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</a:t>
            </a:r>
            <a:endParaRPr lang="zh-CN" altLang="en-US" sz="3600" dirty="0">
              <a:solidFill>
                <a:srgbClr val="09388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72235" y="2336165"/>
            <a:ext cx="22305645" cy="767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4400"/>
              <a:t>如果你觉得用Beanshell 解析json返回略显繁琐，那Jmeter 还提供了专门的元件JSON提取器 </a:t>
            </a:r>
            <a:endParaRPr sz="4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420" y="3587115"/>
            <a:ext cx="10625455" cy="82143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726035" y="3776345"/>
            <a:ext cx="9980295" cy="7777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/>
              <a:t>Variable names：保存的变量名，后面使用${Variable names}引用</a:t>
            </a:r>
            <a:endParaRPr lang="zh-CN" altLang="en-US" sz="360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360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/>
              <a:t>JSON Path expressions：json path表达式</a:t>
            </a:r>
            <a:endParaRPr lang="zh-CN" altLang="en-US" sz="360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360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/>
              <a:t>Match Numbers：匹配数字（0代表随机，1代表第一个，-1代表所有） 一般都写1</a:t>
            </a:r>
            <a:endParaRPr lang="zh-CN" altLang="en-US" sz="360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360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/>
              <a:t>Default Value：找不到时默认值，一般设置为NOT FOUND</a:t>
            </a:r>
            <a:endParaRPr lang="zh-CN" altLang="en-US" sz="360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360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/>
              <a:t>Compute concatenation var(suffix_ALL)：是否统计所有，即将匹配到的所有值保存，名为“变量名_ALL”</a:t>
            </a:r>
            <a:endParaRPr lang="zh-CN" altLang="en-US" sz="3600"/>
          </a:p>
        </p:txBody>
      </p:sp>
      <p:sp>
        <p:nvSpPr>
          <p:cNvPr id="7" name="文本框 6"/>
          <p:cNvSpPr txBox="1"/>
          <p:nvPr/>
        </p:nvSpPr>
        <p:spPr>
          <a:xfrm>
            <a:off x="1138555" y="12215495"/>
            <a:ext cx="217697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rgbClr val="C00000"/>
                </a:solidFill>
              </a:rPr>
              <a:t>注： 提取多个变量用 </a:t>
            </a:r>
            <a:r>
              <a:rPr lang="en-US" altLang="zh-CN" sz="3600">
                <a:solidFill>
                  <a:srgbClr val="C00000"/>
                </a:solidFill>
              </a:rPr>
              <a:t>; </a:t>
            </a:r>
            <a:r>
              <a:rPr lang="zh-CN" altLang="en-US" sz="3600">
                <a:solidFill>
                  <a:srgbClr val="C00000"/>
                </a:solidFill>
              </a:rPr>
              <a:t>隔开</a:t>
            </a:r>
            <a:endParaRPr lang="zh-CN" altLang="en-US" sz="360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994410" y="1027430"/>
            <a:ext cx="22546908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通过实操来演练 </a:t>
            </a:r>
            <a:r>
              <a:rPr lang="en-US" altLang="zh-CN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--</a:t>
            </a: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数据库校验                                </a:t>
            </a:r>
            <a:r>
              <a:rPr lang="en-US" altLang="zh-CN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JDBC Request</a:t>
            </a: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</a:t>
            </a:r>
            <a:r>
              <a:rPr lang="zh-CN" altLang="en-US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</a:t>
            </a:r>
            <a:r>
              <a:rPr lang="en-US" altLang="zh-CN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</a:t>
            </a:r>
            <a:endParaRPr lang="zh-CN" altLang="en-US" sz="3600" dirty="0">
              <a:solidFill>
                <a:srgbClr val="09388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04570" y="2269490"/>
            <a:ext cx="22439630" cy="767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/>
              <a:t>数据库校验</a:t>
            </a:r>
            <a:r>
              <a:rPr lang="en-US" altLang="zh-CN" sz="4400"/>
              <a:t>: </a:t>
            </a:r>
            <a:r>
              <a:rPr lang="zh-CN" altLang="en-US" sz="4400"/>
              <a:t>根据返回的account_id 查询用户信息 得到username 是不是 和入参一样！</a:t>
            </a:r>
            <a:endParaRPr lang="zh-CN" altLang="en-US" sz="4400"/>
          </a:p>
        </p:txBody>
      </p:sp>
      <p:sp>
        <p:nvSpPr>
          <p:cNvPr id="9" name="文本框 8"/>
          <p:cNvSpPr txBox="1"/>
          <p:nvPr/>
        </p:nvSpPr>
        <p:spPr>
          <a:xfrm>
            <a:off x="1137920" y="3508375"/>
            <a:ext cx="21468080" cy="49447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/>
              <a:t>方法一：利用 </a:t>
            </a:r>
            <a:r>
              <a:rPr lang="en-US" altLang="zh-CN" sz="5400"/>
              <a:t>JDBC Request</a:t>
            </a:r>
            <a:r>
              <a:rPr lang="zh-CN" altLang="en-US" sz="5400"/>
              <a:t>元件 请求数据库</a:t>
            </a:r>
            <a:endParaRPr lang="zh-CN" altLang="en-US" sz="5400"/>
          </a:p>
          <a:p>
            <a:endParaRPr lang="zh-CN" altLang="en-US" sz="4400"/>
          </a:p>
          <a:p>
            <a:r>
              <a:rPr lang="zh-CN" altLang="en-US" sz="4400"/>
              <a:t>步骤：</a:t>
            </a:r>
            <a:endParaRPr lang="zh-CN" altLang="en-US" sz="4400"/>
          </a:p>
          <a:p>
            <a:r>
              <a:rPr lang="en-US" altLang="zh-CN" sz="4400"/>
              <a:t>1.  下载 Mysql JDBC 驱动 mysql-connector-java-5.1.46-bin.jar</a:t>
            </a:r>
            <a:r>
              <a:rPr lang="zh-CN" altLang="en-US" sz="4400"/>
              <a:t>， 放至 </a:t>
            </a:r>
            <a:r>
              <a:rPr lang="en-US" altLang="zh-CN" sz="4400"/>
              <a:t>lib/ext/ </a:t>
            </a:r>
            <a:r>
              <a:rPr lang="zh-CN" altLang="en-US" sz="4400"/>
              <a:t>目录下</a:t>
            </a:r>
            <a:endParaRPr lang="zh-CN" altLang="en-US" sz="4400"/>
          </a:p>
          <a:p>
            <a:r>
              <a:rPr lang="zh-CN" altLang="en-US" sz="4400"/>
              <a:t>      https://dev.mysql.com/downloads/connector/j/</a:t>
            </a:r>
            <a:endParaRPr lang="zh-CN" altLang="en-US" sz="4400"/>
          </a:p>
          <a:p>
            <a:endParaRPr lang="zh-CN" altLang="en-US" sz="4400"/>
          </a:p>
          <a:p>
            <a:r>
              <a:rPr lang="en-US" altLang="zh-CN" sz="4400"/>
              <a:t>2.   配置元件 JDBC Connction Configuration </a:t>
            </a:r>
            <a:endParaRPr lang="en-US" altLang="zh-CN" sz="44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120" y="8590280"/>
            <a:ext cx="18451830" cy="3934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994410" y="1027430"/>
            <a:ext cx="22546908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通过实操来演练 </a:t>
            </a:r>
            <a:r>
              <a:rPr lang="en-US" altLang="zh-CN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--</a:t>
            </a: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数据库校验                                </a:t>
            </a:r>
            <a:r>
              <a:rPr lang="en-US" altLang="zh-CN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JDBC Request</a:t>
            </a: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</a:t>
            </a:r>
            <a:r>
              <a:rPr lang="zh-CN" altLang="en-US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</a:t>
            </a:r>
            <a:r>
              <a:rPr lang="en-US" altLang="zh-CN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</a:t>
            </a:r>
            <a:endParaRPr lang="zh-CN" altLang="en-US" sz="3600" dirty="0">
              <a:solidFill>
                <a:srgbClr val="09388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37590" y="2235200"/>
            <a:ext cx="21468080" cy="921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5400"/>
              <a:t>3. </a:t>
            </a:r>
            <a:r>
              <a:rPr lang="zh-CN" altLang="en-US" sz="5400"/>
              <a:t>配置 </a:t>
            </a:r>
            <a:r>
              <a:rPr lang="en-US" altLang="zh-CN" sz="5400"/>
              <a:t>JDBC Request</a:t>
            </a:r>
            <a:endParaRPr lang="en-US" altLang="zh-CN" sz="5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395980"/>
            <a:ext cx="14076045" cy="87331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740380" y="4345305"/>
            <a:ext cx="6966585" cy="6680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/>
              <a:t>Variable Name Bound To Poo: 与之前的连接池的变量名一致</a:t>
            </a:r>
            <a:endParaRPr lang="zh-CN" altLang="en-US" sz="3600"/>
          </a:p>
          <a:p>
            <a:pPr indent="0">
              <a:buFont typeface="Arial" panose="020B0604020202020204" pitchFamily="34" charset="0"/>
              <a:buNone/>
            </a:pPr>
            <a:endParaRPr lang="zh-CN" altLang="en-US" sz="360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/>
              <a:t>Parameter Values:参数值 (指sql 语句中的参数值 以"?"作为占位符，多个的话 以","隔开)</a:t>
            </a:r>
            <a:endParaRPr lang="zh-CN" altLang="en-US" sz="3600"/>
          </a:p>
          <a:p>
            <a:pPr indent="0">
              <a:buFont typeface="Arial" panose="020B0604020202020204" pitchFamily="34" charset="0"/>
              <a:buNone/>
            </a:pPr>
            <a:endParaRPr lang="zh-CN" altLang="en-US" sz="360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/>
              <a:t>Parameter types：参数值类型，多个的话与类型要匹配</a:t>
            </a:r>
            <a:endParaRPr lang="zh-CN" altLang="en-US" sz="3600"/>
          </a:p>
          <a:p>
            <a:pPr indent="0">
              <a:buFont typeface="Arial" panose="020B0604020202020204" pitchFamily="34" charset="0"/>
              <a:buNone/>
            </a:pPr>
            <a:endParaRPr lang="zh-CN" altLang="en-US" sz="360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/>
              <a:t>Variable names：保存sql语句返回结果的变量名</a:t>
            </a:r>
            <a:endParaRPr lang="zh-CN" altLang="en-US" sz="3600"/>
          </a:p>
        </p:txBody>
      </p:sp>
      <p:sp>
        <p:nvSpPr>
          <p:cNvPr id="6" name="文本框 5"/>
          <p:cNvSpPr txBox="1"/>
          <p:nvPr/>
        </p:nvSpPr>
        <p:spPr>
          <a:xfrm>
            <a:off x="1004570" y="12550775"/>
            <a:ext cx="217697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rgbClr val="C00000"/>
                </a:solidFill>
              </a:rPr>
              <a:t>注： </a:t>
            </a:r>
            <a:r>
              <a:rPr lang="en-US" altLang="zh-CN" sz="3600">
                <a:solidFill>
                  <a:srgbClr val="C00000"/>
                </a:solidFill>
              </a:rPr>
              <a:t>JDBC Request </a:t>
            </a:r>
            <a:r>
              <a:rPr lang="zh-CN" altLang="en-US" sz="3600">
                <a:solidFill>
                  <a:srgbClr val="C00000"/>
                </a:solidFill>
              </a:rPr>
              <a:t>定义的变量的引用略有不同</a:t>
            </a:r>
            <a:endParaRPr lang="zh-CN" altLang="en-US" sz="360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4410" y="1027430"/>
            <a:ext cx="11174095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Jmeter </a:t>
            </a:r>
            <a:r>
              <a:rPr lang="zh-CN" altLang="en-US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简介</a:t>
            </a:r>
            <a:r>
              <a:rPr lang="en-US" altLang="zh-CN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--</a:t>
            </a:r>
            <a:r>
              <a:rPr lang="zh-CN" altLang="en-US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安装及运行</a:t>
            </a:r>
            <a:endParaRPr lang="zh-CN" altLang="en-US" sz="6600" dirty="0">
              <a:solidFill>
                <a:srgbClr val="09388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99185" y="2273935"/>
            <a:ext cx="22652990" cy="2526030"/>
          </a:xfrm>
          <a:prstGeom prst="rect">
            <a:avLst/>
          </a:prstGeom>
          <a:noFill/>
        </p:spPr>
        <p:txBody>
          <a:bodyPr wrap="square" lIns="269875" tIns="136525" rIns="269875" bIns="136525" rtlCol="0">
            <a:noAutofit/>
          </a:bodyPr>
          <a:p>
            <a:pPr algn="l"/>
            <a:r>
              <a:rPr lang="zh-CN" altLang="en-US" sz="5400"/>
              <a:t>Apache JMeter是一款纯java编写的负责功能接口测试和性能测试的开源工具软件。相比Loadrunner而言，JMeter小巧轻便且免费，逐渐成为了主流的性能测试工具，是每个测试人员都必须要掌握的工具之一。</a:t>
            </a:r>
            <a:endParaRPr lang="zh-CN" altLang="en-US" sz="5400"/>
          </a:p>
        </p:txBody>
      </p:sp>
      <p:sp>
        <p:nvSpPr>
          <p:cNvPr id="8" name="TextBox 3"/>
          <p:cNvSpPr txBox="1"/>
          <p:nvPr/>
        </p:nvSpPr>
        <p:spPr>
          <a:xfrm>
            <a:off x="1122680" y="6052820"/>
            <a:ext cx="22739350" cy="58191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zh-CN" altLang="en-US" sz="54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安装及运行：</a:t>
            </a:r>
            <a:endParaRPr lang="zh-CN" altLang="en-US" sz="5400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buFont typeface="Arial" panose="020B0604020202020204" pitchFamily="34" charset="0"/>
              <a:buNone/>
            </a:pPr>
            <a:endParaRPr lang="zh-CN" altLang="en-US" sz="5400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下载安装JDK及配置环境变量</a:t>
            </a:r>
            <a:r>
              <a:rPr lang="en-US" altLang="zh-CN" sz="4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:</a:t>
            </a:r>
            <a:r>
              <a:rPr lang="zh-CN" altLang="en-US" sz="4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https://www.oracle.com/technetwork/java/javase/downloads/index.html</a:t>
            </a:r>
            <a:endParaRPr lang="zh-CN" altLang="en-US" sz="4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4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官网下载Jmeter： http://jmeter.apache.org/download_jmeter.cgi</a:t>
            </a:r>
            <a:endParaRPr lang="zh-CN" altLang="en-US" sz="4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4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解压至指定目录 并运行目录下 bin/jmeter.bat</a:t>
            </a:r>
            <a:endParaRPr lang="zh-CN" altLang="en-US" sz="4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994410" y="1027430"/>
            <a:ext cx="22546908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通过实操来演练 </a:t>
            </a:r>
            <a:r>
              <a:rPr lang="en-US" altLang="zh-CN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--</a:t>
            </a: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数据库校验                                </a:t>
            </a:r>
            <a:r>
              <a:rPr lang="en-US" altLang="zh-CN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JDBC Request</a:t>
            </a: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</a:t>
            </a:r>
            <a:r>
              <a:rPr lang="zh-CN" altLang="en-US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</a:t>
            </a:r>
            <a:r>
              <a:rPr lang="en-US" altLang="zh-CN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</a:t>
            </a:r>
            <a:endParaRPr lang="zh-CN" altLang="en-US" sz="3600" dirty="0">
              <a:solidFill>
                <a:srgbClr val="09388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37590" y="2235200"/>
            <a:ext cx="21468080" cy="921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5400"/>
              <a:t>4.BeanShell 断言  </a:t>
            </a:r>
            <a:endParaRPr lang="en-US" altLang="zh-CN" sz="5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430" y="3548380"/>
            <a:ext cx="9847580" cy="84969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492355" y="5885815"/>
            <a:ext cx="9745980" cy="4485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BeanShell</a:t>
            </a:r>
            <a:r>
              <a:rPr lang="zh-CN" altLang="en-US" sz="3600"/>
              <a:t>通过Failure和FailureMessage来设置断言结果</a:t>
            </a:r>
            <a:endParaRPr lang="zh-CN" altLang="en-US" sz="3600"/>
          </a:p>
          <a:p>
            <a:endParaRPr lang="zh-CN" altLang="en-US" sz="360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/>
              <a:t>Failure = false;　　表示断言成功</a:t>
            </a:r>
            <a:endParaRPr lang="zh-CN" altLang="en-US" sz="360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360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/>
              <a:t>Failure = true;　　表示断言失败</a:t>
            </a:r>
            <a:endParaRPr lang="zh-CN" altLang="en-US" sz="360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360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/>
              <a:t>FailureMessage = "自定义返回断言结果消息";</a:t>
            </a:r>
            <a:endParaRPr lang="zh-CN" altLang="en-US" sz="3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994410" y="1027430"/>
            <a:ext cx="22546908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通过实操来演练 </a:t>
            </a:r>
            <a:r>
              <a:rPr lang="en-US" altLang="zh-CN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--</a:t>
            </a: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数据库校验                                </a:t>
            </a:r>
            <a:r>
              <a:rPr lang="en-US" altLang="zh-CN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BeanShell </a:t>
            </a:r>
            <a:r>
              <a:rPr lang="zh-CN" altLang="en-US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断言</a:t>
            </a: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</a:t>
            </a:r>
            <a:r>
              <a:rPr lang="zh-CN" altLang="en-US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</a:t>
            </a:r>
            <a:r>
              <a:rPr lang="en-US" altLang="zh-CN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</a:t>
            </a:r>
            <a:endParaRPr lang="zh-CN" altLang="en-US" sz="3600" dirty="0">
              <a:solidFill>
                <a:srgbClr val="09388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37920" y="2403475"/>
            <a:ext cx="21468080" cy="3603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/>
              <a:t>方法二：</a:t>
            </a:r>
            <a:r>
              <a:rPr sz="5400"/>
              <a:t>Bean</a:t>
            </a:r>
            <a:r>
              <a:rPr lang="en-US" sz="5400"/>
              <a:t>S</a:t>
            </a:r>
            <a:r>
              <a:rPr sz="5400"/>
              <a:t>hel</a:t>
            </a:r>
            <a:r>
              <a:rPr lang="en-US" sz="5400"/>
              <a:t>l </a:t>
            </a:r>
            <a:r>
              <a:rPr lang="zh-CN" altLang="en-US" sz="5400"/>
              <a:t>断言</a:t>
            </a:r>
            <a:r>
              <a:rPr sz="5400"/>
              <a:t> 直接操作数据库</a:t>
            </a:r>
            <a:r>
              <a:rPr lang="zh-CN" sz="5400"/>
              <a:t>， 不借助于 </a:t>
            </a:r>
            <a:r>
              <a:rPr lang="en-US" altLang="zh-CN" sz="5400"/>
              <a:t>JDBC Request</a:t>
            </a:r>
            <a:endParaRPr lang="en-US" altLang="zh-CN" sz="5400"/>
          </a:p>
          <a:p>
            <a:endParaRPr lang="zh-CN" altLang="en-US" sz="4400"/>
          </a:p>
          <a:p>
            <a:r>
              <a:rPr lang="zh-CN" altLang="en-US" sz="4400"/>
              <a:t>思路：</a:t>
            </a:r>
            <a:endParaRPr lang="zh-CN" altLang="en-US" sz="4400"/>
          </a:p>
          <a:p>
            <a:r>
              <a:rPr lang="en-US" altLang="zh-CN" sz="4400"/>
              <a:t>1. </a:t>
            </a:r>
            <a:r>
              <a:rPr lang="zh-CN" altLang="en-US" sz="4400"/>
              <a:t>Beanshell 直接操作数据库</a:t>
            </a:r>
            <a:r>
              <a:rPr lang="en-US" altLang="zh-CN" sz="4400"/>
              <a:t>(</a:t>
            </a:r>
            <a:r>
              <a:rPr lang="zh-CN" altLang="en-US" sz="4400"/>
              <a:t>连接数库，执行</a:t>
            </a:r>
            <a:r>
              <a:rPr lang="en-US" altLang="zh-CN" sz="4400"/>
              <a:t>sql </a:t>
            </a:r>
            <a:r>
              <a:rPr lang="zh-CN" altLang="en-US" sz="4400"/>
              <a:t>，返回结果</a:t>
            </a:r>
            <a:r>
              <a:rPr lang="en-US" altLang="zh-CN" sz="4400"/>
              <a:t>)</a:t>
            </a:r>
            <a:r>
              <a:rPr lang="zh-CN" altLang="en-US" sz="4400"/>
              <a:t>，进行比较！</a:t>
            </a:r>
            <a:endParaRPr lang="zh-CN" altLang="en-US" sz="4400"/>
          </a:p>
          <a:p>
            <a:r>
              <a:rPr lang="en-US" altLang="zh-CN" sz="4400"/>
              <a:t>2. </a:t>
            </a:r>
            <a:r>
              <a:rPr lang="zh-CN" altLang="en-US" sz="4400"/>
              <a:t>封装数据库操作部分，封装成</a:t>
            </a:r>
            <a:r>
              <a:rPr lang="en-US" altLang="zh-CN" sz="4400"/>
              <a:t>jar </a:t>
            </a:r>
            <a:r>
              <a:rPr lang="zh-CN" altLang="en-US" sz="4400"/>
              <a:t>包，</a:t>
            </a:r>
            <a:r>
              <a:rPr lang="en-US" altLang="zh-CN" sz="4400"/>
              <a:t>BeanShell </a:t>
            </a:r>
            <a:r>
              <a:rPr lang="zh-CN" altLang="en-US" sz="4400"/>
              <a:t>中引用即可。</a:t>
            </a:r>
            <a:endParaRPr lang="zh-CN" altLang="en-US" sz="4400"/>
          </a:p>
        </p:txBody>
      </p:sp>
      <p:pic>
        <p:nvPicPr>
          <p:cNvPr id="4" name="图片 3" descr="beanshell_asse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990" y="6457315"/>
            <a:ext cx="17435830" cy="65639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994410" y="1027430"/>
            <a:ext cx="22546908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通过实操来演练 </a:t>
            </a:r>
            <a:r>
              <a:rPr lang="en-US" altLang="zh-CN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--</a:t>
            </a: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数据库校验                                </a:t>
            </a:r>
            <a:r>
              <a:rPr lang="en-US" altLang="zh-CN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BeanShell </a:t>
            </a:r>
            <a:r>
              <a:rPr lang="zh-CN" altLang="en-US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断言</a:t>
            </a: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</a:t>
            </a:r>
            <a:r>
              <a:rPr lang="zh-CN" altLang="en-US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</a:t>
            </a:r>
            <a:r>
              <a:rPr lang="en-US" altLang="zh-CN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</a:t>
            </a:r>
            <a:endParaRPr lang="zh-CN" altLang="en-US" sz="3600" dirty="0">
              <a:solidFill>
                <a:srgbClr val="09388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72540" y="2402205"/>
            <a:ext cx="22339300" cy="921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400"/>
              <a:t>Jmeter </a:t>
            </a:r>
            <a:r>
              <a:rPr lang="zh-CN" altLang="en-US" sz="5400"/>
              <a:t>调用自定义</a:t>
            </a:r>
            <a:r>
              <a:rPr lang="en-US" altLang="zh-CN" sz="5400"/>
              <a:t>jar</a:t>
            </a:r>
            <a:r>
              <a:rPr lang="zh-CN" altLang="en-US" sz="5400"/>
              <a:t>包</a:t>
            </a:r>
            <a:endParaRPr lang="zh-CN" altLang="en-US" sz="5400"/>
          </a:p>
        </p:txBody>
      </p:sp>
      <p:sp>
        <p:nvSpPr>
          <p:cNvPr id="5" name="文本框 4"/>
          <p:cNvSpPr txBox="1"/>
          <p:nvPr/>
        </p:nvSpPr>
        <p:spPr>
          <a:xfrm>
            <a:off x="1306195" y="3776980"/>
            <a:ext cx="11019155" cy="75050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/>
              <a:t>步骤：  </a:t>
            </a:r>
            <a:endParaRPr lang="zh-CN" altLang="en-US" sz="540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sz="5400"/>
              <a:t> 编写 java 脚本，并生成jar包</a:t>
            </a:r>
            <a:endParaRPr lang="zh-CN" altLang="en-US" sz="540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sz="5400"/>
              <a:t> jmeter 引入jar包</a:t>
            </a:r>
            <a:endParaRPr lang="zh-CN" altLang="en-US" sz="5400"/>
          </a:p>
          <a:p>
            <a:r>
              <a:rPr lang="zh-CN" altLang="en-US" sz="5400"/>
              <a:t>        * 直接将包放至 jmemter扩展包目录下(lib/ext)</a:t>
            </a:r>
            <a:endParaRPr lang="zh-CN" altLang="en-US" sz="5400"/>
          </a:p>
          <a:p>
            <a:r>
              <a:rPr lang="zh-CN" altLang="en-US" sz="5400"/>
              <a:t>        * 在测试计划中 add directory or jar to classpath</a:t>
            </a:r>
            <a:endParaRPr lang="zh-CN" altLang="en-US" sz="540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sz="5400"/>
              <a:t> BeanShell 断言中引用该jar包中的方法</a:t>
            </a:r>
            <a:endParaRPr lang="zh-CN" altLang="en-US" sz="5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0" y="2757170"/>
            <a:ext cx="9787890" cy="82378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994410" y="1027430"/>
            <a:ext cx="22546908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通过实操来演练 </a:t>
            </a:r>
            <a:r>
              <a:rPr lang="en-US" altLang="zh-CN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--</a:t>
            </a: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接口串联调用                                                 </a:t>
            </a:r>
            <a:r>
              <a:rPr lang="zh-CN" altLang="en-US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</a:t>
            </a:r>
            <a:r>
              <a:rPr lang="en-US" altLang="zh-CN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</a:t>
            </a:r>
            <a:endParaRPr lang="zh-CN" altLang="en-US" sz="3600" dirty="0">
              <a:solidFill>
                <a:srgbClr val="09388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72540" y="2402205"/>
            <a:ext cx="223393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/>
              <a:t>调用第二个接口完成业务串联，注意参数即可！</a:t>
            </a:r>
            <a:endParaRPr lang="zh-CN" altLang="en-US" sz="5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065" y="3606165"/>
            <a:ext cx="17931130" cy="9316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TextBox 3"/>
          <p:cNvSpPr txBox="1"/>
          <p:nvPr/>
        </p:nvSpPr>
        <p:spPr>
          <a:xfrm>
            <a:off x="994410" y="1085215"/>
            <a:ext cx="11174095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zh-CN" altLang="en-US" sz="6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zh-CN" altLang="en-US" sz="6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TextBox 7"/>
          <p:cNvSpPr txBox="1"/>
          <p:nvPr/>
        </p:nvSpPr>
        <p:spPr>
          <a:xfrm>
            <a:off x="5368436" y="3447904"/>
            <a:ext cx="11842750" cy="85667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685800" indent="-685800">
              <a:lnSpc>
                <a:spcPct val="170000"/>
              </a:lnSpc>
              <a:buFont typeface="Wingdings" panose="05000000000000000000" charset="0"/>
              <a:buChar char="n"/>
            </a:pPr>
            <a:r>
              <a:rPr lang="en-US" altLang="zh-CN" sz="5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Jmeter </a:t>
            </a:r>
            <a:r>
              <a:rPr lang="zh-CN" altLang="en-US" sz="5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简介</a:t>
            </a:r>
            <a:endParaRPr lang="zh-CN" altLang="en-US" sz="5400" dirty="0" smtClean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85800" indent="-685800">
              <a:lnSpc>
                <a:spcPct val="170000"/>
              </a:lnSpc>
              <a:buFont typeface="Wingdings" panose="05000000000000000000" charset="0"/>
              <a:buChar char="n"/>
            </a:pPr>
            <a:r>
              <a:rPr lang="zh-CN" altLang="en-US" sz="5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通过实操来演练</a:t>
            </a:r>
            <a:endParaRPr lang="zh-CN" altLang="en-US" sz="5400" dirty="0" smtClean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85800" indent="-685800">
              <a:lnSpc>
                <a:spcPct val="170000"/>
              </a:lnSpc>
              <a:buFont typeface="Wingdings" panose="05000000000000000000" charset="0"/>
              <a:buChar char="n"/>
            </a:pPr>
            <a:r>
              <a:rPr lang="en-US" altLang="zh-CN" sz="5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Jmeter </a:t>
            </a:r>
            <a:r>
              <a:rPr lang="zh-CN" altLang="en-US" sz="5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与 </a:t>
            </a:r>
            <a:r>
              <a:rPr lang="en-US" altLang="zh-CN" sz="5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Ant </a:t>
            </a:r>
            <a:r>
              <a:rPr lang="zh-CN" altLang="en-US" sz="5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集成使用</a:t>
            </a:r>
            <a:r>
              <a:rPr lang="en-US" altLang="zh-CN" sz="5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*</a:t>
            </a:r>
            <a:endParaRPr lang="zh-CN" altLang="en-US" sz="5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85800" indent="-685800">
              <a:lnSpc>
                <a:spcPct val="170000"/>
              </a:lnSpc>
              <a:buFont typeface="Wingdings" panose="05000000000000000000" charset="0"/>
              <a:buChar char="n"/>
            </a:pPr>
            <a:r>
              <a:rPr lang="zh-CN" altLang="en-US" sz="5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Jmeter 进阶之自定义函数</a:t>
            </a:r>
            <a:r>
              <a:rPr lang="en-US" altLang="zh-CN" sz="5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*</a:t>
            </a:r>
            <a:endParaRPr lang="zh-CN" altLang="en-US" sz="5400" dirty="0" smtClean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85800" indent="-685800">
              <a:lnSpc>
                <a:spcPct val="170000"/>
              </a:lnSpc>
              <a:buFont typeface="Wingdings" panose="05000000000000000000" charset="0"/>
              <a:buChar char="n"/>
            </a:pPr>
            <a:r>
              <a:rPr lang="en-US" altLang="zh-CN" sz="5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Linux </a:t>
            </a:r>
            <a:r>
              <a:rPr lang="zh-CN" altLang="en-US" sz="5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下运行</a:t>
            </a:r>
            <a:r>
              <a:rPr lang="en-US" altLang="zh-CN" sz="5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Jmeter</a:t>
            </a:r>
            <a:endParaRPr lang="zh-CN" altLang="en-US" sz="5400" dirty="0" smtClean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70000"/>
              </a:lnSpc>
              <a:buFont typeface="Wingdings" panose="05000000000000000000" charset="0"/>
              <a:buNone/>
            </a:pPr>
            <a:endParaRPr lang="zh-CN" altLang="en-US" sz="5400" dirty="0" smtClean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994410" y="1027430"/>
            <a:ext cx="22546908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en-US" altLang="zh-CN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Jmeter </a:t>
            </a: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与 </a:t>
            </a:r>
            <a:r>
              <a:rPr lang="en-US" altLang="zh-CN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Ant </a:t>
            </a: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集成使用                                                 </a:t>
            </a:r>
            <a:r>
              <a:rPr lang="zh-CN" altLang="en-US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</a:t>
            </a:r>
            <a:r>
              <a:rPr lang="en-US" altLang="zh-CN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</a:t>
            </a:r>
            <a:endParaRPr lang="zh-CN" altLang="en-US" sz="3600" dirty="0">
              <a:solidFill>
                <a:srgbClr val="09388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05230" y="2771140"/>
            <a:ext cx="21703030" cy="9700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0"/>
              <a:t>Apache Ant,是一个将软件编译、测试、部署等步骤联系在一起加以自动化的一个工具，大多用于Java环境中的软件开发。</a:t>
            </a:r>
            <a:endParaRPr lang="zh-CN" altLang="en-US" sz="6000"/>
          </a:p>
          <a:p>
            <a:r>
              <a:rPr lang="zh-CN" altLang="en-US" sz="6000"/>
              <a:t>我们可以通过ant来批量执行jmeter脚本和生成HTML格式的报告且发送邮件。</a:t>
            </a:r>
            <a:endParaRPr lang="zh-CN" altLang="en-US" sz="6000"/>
          </a:p>
          <a:p>
            <a:r>
              <a:rPr lang="zh-CN" altLang="en-US" sz="6000"/>
              <a:t>实现过程：</a:t>
            </a:r>
            <a:endParaRPr lang="zh-CN" altLang="en-US" sz="600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sz="5400"/>
              <a:t>Ant通过XML文件进行构建，所有的构建信息配置在build.xml文件中，驱动Jmeter执行测试脚本（jmx文件），输出测试结果(jtl文件)</a:t>
            </a:r>
            <a:r>
              <a:rPr lang="en-US" altLang="zh-CN" sz="5400"/>
              <a:t>;</a:t>
            </a:r>
            <a:endParaRPr lang="en-US" altLang="zh-CN" sz="540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sz="5400"/>
              <a:t>Ant通过测试结果（jtl文件）构建生成html测试报告，输出在制定路径下</a:t>
            </a:r>
            <a:r>
              <a:rPr lang="en-US" altLang="zh-CN" sz="5400"/>
              <a:t>;</a:t>
            </a:r>
            <a:endParaRPr lang="en-US" altLang="zh-CN" sz="540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sz="5400"/>
              <a:t>根据build.xml文件中配置的邮件信息，将html测试报告自动发送到制定的邮箱</a:t>
            </a:r>
            <a:r>
              <a:rPr lang="en-US" altLang="zh-CN" sz="5400"/>
              <a:t>;</a:t>
            </a:r>
            <a:r>
              <a:rPr lang="zh-CN" altLang="en-US" sz="6000"/>
              <a:t> </a:t>
            </a:r>
            <a:endParaRPr lang="zh-CN" altLang="en-US" sz="6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994410" y="1027430"/>
            <a:ext cx="22546908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en-US" altLang="zh-CN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Jmeter </a:t>
            </a: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与 </a:t>
            </a:r>
            <a:r>
              <a:rPr lang="en-US" altLang="zh-CN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Ant </a:t>
            </a: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集成使用                                                 </a:t>
            </a:r>
            <a:r>
              <a:rPr lang="zh-CN" altLang="en-US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</a:t>
            </a:r>
            <a:r>
              <a:rPr lang="en-US" altLang="zh-CN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</a:t>
            </a:r>
            <a:endParaRPr lang="zh-CN" altLang="en-US" sz="3600" dirty="0">
              <a:solidFill>
                <a:srgbClr val="09388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ant_proces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585" y="2353945"/>
            <a:ext cx="19535140" cy="10500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994410" y="1027430"/>
            <a:ext cx="22546908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en-US" altLang="zh-CN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Jmeter </a:t>
            </a: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与 </a:t>
            </a:r>
            <a:r>
              <a:rPr lang="en-US" altLang="zh-CN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Ant </a:t>
            </a: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集成使用                                              </a:t>
            </a:r>
            <a:r>
              <a:rPr lang="zh-CN" altLang="en-US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实现步骤</a:t>
            </a: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                             </a:t>
            </a:r>
            <a:r>
              <a:rPr lang="zh-CN" altLang="en-US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</a:t>
            </a:r>
            <a:r>
              <a:rPr lang="en-US" altLang="zh-CN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</a:t>
            </a:r>
            <a:endParaRPr lang="zh-CN" altLang="en-US" sz="3600" dirty="0">
              <a:solidFill>
                <a:srgbClr val="09388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72540" y="2301875"/>
            <a:ext cx="21703030" cy="420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/>
              <a:t>实现步骤：</a:t>
            </a:r>
            <a:endParaRPr lang="zh-CN" altLang="en-US" sz="5400"/>
          </a:p>
          <a:p>
            <a:r>
              <a:rPr lang="en-US" altLang="zh-CN" sz="5400"/>
              <a:t>1. </a:t>
            </a:r>
            <a:r>
              <a:rPr lang="zh-CN" altLang="en-US" sz="5400"/>
              <a:t>配置</a:t>
            </a:r>
            <a:r>
              <a:rPr lang="en-US" altLang="zh-CN" sz="5400"/>
              <a:t>Ant </a:t>
            </a:r>
            <a:r>
              <a:rPr lang="zh-CN" altLang="en-US" sz="5400"/>
              <a:t>环境</a:t>
            </a:r>
            <a:endParaRPr lang="zh-CN" altLang="en-US" sz="540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sz="5400"/>
              <a:t>下载 https://ant.apache.org/bindownload.cgi  </a:t>
            </a:r>
            <a:endParaRPr lang="zh-CN" altLang="en-US" sz="540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sz="5400"/>
              <a:t>解压，配置环境变量(系统变量 path:xxx\bin 即可)  </a:t>
            </a:r>
            <a:endParaRPr lang="zh-CN" altLang="en-US" sz="540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sz="5400"/>
              <a:t>命令行执行ant 如出现下面的提示 就表示配置成功</a:t>
            </a:r>
            <a:endParaRPr lang="zh-CN" altLang="en-US" sz="5400"/>
          </a:p>
        </p:txBody>
      </p:sp>
      <p:pic>
        <p:nvPicPr>
          <p:cNvPr id="5" name="图片 4" descr="an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265" y="7164705"/>
            <a:ext cx="18080990" cy="57854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994410" y="1027430"/>
            <a:ext cx="22546908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en-US" altLang="zh-CN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Jmeter </a:t>
            </a: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与 </a:t>
            </a:r>
            <a:r>
              <a:rPr lang="en-US" altLang="zh-CN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Ant </a:t>
            </a: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集成使用                                              </a:t>
            </a:r>
            <a:r>
              <a:rPr lang="zh-CN" altLang="en-US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实现步骤</a:t>
            </a: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                             </a:t>
            </a:r>
            <a:r>
              <a:rPr lang="zh-CN" altLang="en-US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</a:t>
            </a:r>
            <a:r>
              <a:rPr lang="en-US" altLang="zh-CN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</a:t>
            </a:r>
            <a:endParaRPr lang="zh-CN" altLang="en-US" sz="3600" dirty="0">
              <a:solidFill>
                <a:srgbClr val="09388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72540" y="2301875"/>
            <a:ext cx="21703030" cy="17443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/>
              <a:t>2. 将Jmeter 根目录下 extras 文件夹下的 ant-jmeter-1.1.1.jar 复制到 ant 根目录下lib 文件夹</a:t>
            </a:r>
            <a:endParaRPr lang="zh-CN" altLang="en-US" sz="5400"/>
          </a:p>
        </p:txBody>
      </p:sp>
      <p:pic>
        <p:nvPicPr>
          <p:cNvPr id="4" name="图片 3" descr="cop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045" y="4035425"/>
            <a:ext cx="15666720" cy="83959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994410" y="1027430"/>
            <a:ext cx="22546908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en-US" altLang="zh-CN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Jmeter </a:t>
            </a: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与 </a:t>
            </a:r>
            <a:r>
              <a:rPr lang="en-US" altLang="zh-CN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Ant </a:t>
            </a: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集成使用                                              </a:t>
            </a:r>
            <a:r>
              <a:rPr lang="zh-CN" altLang="en-US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实现步骤</a:t>
            </a: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                             </a:t>
            </a:r>
            <a:r>
              <a:rPr lang="zh-CN" altLang="en-US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</a:t>
            </a:r>
            <a:r>
              <a:rPr lang="en-US" altLang="zh-CN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</a:t>
            </a:r>
            <a:endParaRPr lang="zh-CN" altLang="en-US" sz="3600" dirty="0">
              <a:solidFill>
                <a:srgbClr val="09388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72540" y="2301875"/>
            <a:ext cx="21703030" cy="25673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/>
              <a:t>3. 修改 Jmeter bin 目录下 jmeter.properties </a:t>
            </a:r>
            <a:endParaRPr lang="zh-CN" altLang="en-US" sz="5400"/>
          </a:p>
          <a:p>
            <a:r>
              <a:rPr lang="zh-CN" altLang="en-US" sz="5400"/>
              <a:t>将 `jmeter.save.saveservice.output_format=csv` 修改为 `jmeter.save.saveservice.output_format=xml` 且去掉#</a:t>
            </a:r>
            <a:endParaRPr lang="zh-CN" altLang="en-US" sz="5400"/>
          </a:p>
        </p:txBody>
      </p:sp>
      <p:sp>
        <p:nvSpPr>
          <p:cNvPr id="5" name="文本框 4"/>
          <p:cNvSpPr txBox="1"/>
          <p:nvPr/>
        </p:nvSpPr>
        <p:spPr>
          <a:xfrm>
            <a:off x="1231900" y="5610860"/>
            <a:ext cx="21703030" cy="921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/>
              <a:t>4. 将 .jmx(脚本文件) 文件放 在Jmeter 根目录下 extras 文件夹下</a:t>
            </a:r>
            <a:endParaRPr lang="zh-CN" altLang="en-US" sz="5400"/>
          </a:p>
        </p:txBody>
      </p:sp>
      <p:pic>
        <p:nvPicPr>
          <p:cNvPr id="6" name="图片 5" descr="jmx_extra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15" y="7213600"/>
            <a:ext cx="16339820" cy="55200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4410" y="1027430"/>
            <a:ext cx="11174095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Jmeter </a:t>
            </a:r>
            <a:r>
              <a:rPr lang="zh-CN" altLang="en-US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简介</a:t>
            </a:r>
            <a:r>
              <a:rPr lang="en-US" altLang="zh-CN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--</a:t>
            </a:r>
            <a:r>
              <a:rPr lang="zh-CN" altLang="en-US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体系结构</a:t>
            </a:r>
            <a:endParaRPr lang="zh-CN" altLang="en-US" sz="6600" dirty="0">
              <a:solidFill>
                <a:srgbClr val="09388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" y="2618105"/>
            <a:ext cx="11983720" cy="92525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966825" y="2822575"/>
            <a:ext cx="9779635" cy="101555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/>
              <a:t>把</a:t>
            </a:r>
            <a:r>
              <a:rPr lang="en-US" altLang="zh-CN" sz="4400"/>
              <a:t>Jmeter</a:t>
            </a:r>
            <a:r>
              <a:rPr lang="zh-CN" altLang="en-US" sz="4400"/>
              <a:t>的结构拆解成一个三维空间。</a:t>
            </a:r>
            <a:endParaRPr lang="zh-CN" altLang="en-US" sz="4400"/>
          </a:p>
          <a:p>
            <a:endParaRPr lang="zh-CN" altLang="en-US" sz="4400"/>
          </a:p>
          <a:p>
            <a:r>
              <a:rPr lang="en-US" altLang="zh-CN" sz="4400"/>
              <a:t>X </a:t>
            </a:r>
            <a:r>
              <a:rPr lang="zh-CN" altLang="en-US" sz="4400"/>
              <a:t>空间分成</a:t>
            </a:r>
            <a:r>
              <a:rPr lang="en-US" altLang="zh-CN" sz="4400"/>
              <a:t>5</a:t>
            </a:r>
            <a:r>
              <a:rPr lang="zh-CN" altLang="en-US" sz="4400"/>
              <a:t>个维度，</a:t>
            </a:r>
            <a:r>
              <a:rPr lang="en-US" altLang="zh-CN" sz="4400"/>
              <a:t>Y</a:t>
            </a:r>
            <a:r>
              <a:rPr lang="zh-CN" altLang="en-US" sz="4400"/>
              <a:t>空间分为</a:t>
            </a:r>
            <a:r>
              <a:rPr lang="en-US" altLang="zh-CN" sz="4400"/>
              <a:t>2</a:t>
            </a:r>
            <a:r>
              <a:rPr lang="zh-CN" altLang="en-US" sz="4400"/>
              <a:t>个维度， </a:t>
            </a:r>
            <a:r>
              <a:rPr lang="en-US" altLang="zh-CN" sz="4400"/>
              <a:t>Z</a:t>
            </a:r>
            <a:r>
              <a:rPr lang="zh-CN" altLang="en-US" sz="4400"/>
              <a:t>空间一个维度。</a:t>
            </a:r>
            <a:endParaRPr lang="zh-CN" altLang="en-US" sz="4400"/>
          </a:p>
          <a:p>
            <a:endParaRPr lang="zh-CN" altLang="en-US" sz="4400"/>
          </a:p>
          <a:p>
            <a:r>
              <a:rPr lang="en-US" altLang="zh-CN" sz="4400"/>
              <a:t>X1~X5 </a:t>
            </a:r>
            <a:r>
              <a:rPr lang="zh-CN" altLang="en-US" sz="4400"/>
              <a:t>是负载模拟的一个过程，使用这些组件来完成负载模拟。</a:t>
            </a:r>
            <a:endParaRPr lang="zh-CN" altLang="en-US" sz="4400"/>
          </a:p>
          <a:p>
            <a:endParaRPr lang="zh-CN" altLang="en-US" sz="4400"/>
          </a:p>
          <a:p>
            <a:r>
              <a:rPr lang="en-US" altLang="zh-CN" sz="4400"/>
              <a:t>Y1: </a:t>
            </a:r>
            <a:r>
              <a:rPr lang="zh-CN" altLang="en-US" sz="4400"/>
              <a:t>包含的是负载模拟部分，负责模拟用户请求。</a:t>
            </a:r>
            <a:endParaRPr lang="zh-CN" altLang="en-US" sz="4400"/>
          </a:p>
          <a:p>
            <a:endParaRPr lang="zh-CN" altLang="en-US" sz="4400"/>
          </a:p>
          <a:p>
            <a:r>
              <a:rPr lang="en-US" altLang="zh-CN" sz="4400"/>
              <a:t>Y2: </a:t>
            </a:r>
            <a:r>
              <a:rPr lang="zh-CN" altLang="en-US" sz="4400"/>
              <a:t>负责验证结果的正确性。</a:t>
            </a:r>
            <a:endParaRPr lang="zh-CN" altLang="en-US" sz="4400"/>
          </a:p>
          <a:p>
            <a:endParaRPr lang="zh-CN" altLang="en-US" sz="4400"/>
          </a:p>
          <a:p>
            <a:r>
              <a:rPr lang="en-US" altLang="zh-CN" sz="4400"/>
              <a:t>Z: </a:t>
            </a:r>
            <a:r>
              <a:rPr lang="zh-CN" altLang="en-US" sz="4400"/>
              <a:t>负责收集展示结果。</a:t>
            </a:r>
            <a:endParaRPr lang="zh-CN" altLang="en-US" sz="4400"/>
          </a:p>
          <a:p>
            <a:endParaRPr lang="zh-CN" altLang="en-US" sz="4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994410" y="1027430"/>
            <a:ext cx="22546908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en-US" altLang="zh-CN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Jmeter </a:t>
            </a: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与 </a:t>
            </a:r>
            <a:r>
              <a:rPr lang="en-US" altLang="zh-CN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Ant </a:t>
            </a: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集成使用                                              </a:t>
            </a:r>
            <a:r>
              <a:rPr lang="zh-CN" altLang="en-US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实现步骤</a:t>
            </a: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                             </a:t>
            </a:r>
            <a:r>
              <a:rPr lang="zh-CN" altLang="en-US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</a:t>
            </a:r>
            <a:r>
              <a:rPr lang="en-US" altLang="zh-CN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</a:t>
            </a:r>
            <a:endParaRPr lang="zh-CN" altLang="en-US" sz="3600" dirty="0">
              <a:solidFill>
                <a:srgbClr val="09388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06195" y="3173095"/>
            <a:ext cx="21703030" cy="75050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400"/>
              <a:t>5. 对extras 文件夹下 build.xml文件 进行配置</a:t>
            </a:r>
            <a:endParaRPr lang="en-US" altLang="zh-CN" sz="5400"/>
          </a:p>
          <a:p>
            <a:r>
              <a:rPr lang="zh-CN" altLang="en-US" sz="5400"/>
              <a:t>第一处： `Name of test (without .jmx)`</a:t>
            </a:r>
            <a:endParaRPr lang="zh-CN" altLang="en-US" sz="5400"/>
          </a:p>
          <a:p>
            <a:endParaRPr lang="zh-CN" altLang="en-US" sz="5400"/>
          </a:p>
          <a:p>
            <a:r>
              <a:rPr lang="zh-CN" altLang="en-US" sz="5400"/>
              <a:t>&lt;!-- Name of test (without .jmx) --&gt;</a:t>
            </a:r>
            <a:endParaRPr lang="zh-CN" altLang="en-US" sz="5400"/>
          </a:p>
          <a:p>
            <a:r>
              <a:rPr lang="zh-CN" altLang="en-US" sz="5400"/>
              <a:t> &lt;property name="test1" value="ant_demo"/&gt;</a:t>
            </a:r>
            <a:endParaRPr lang="zh-CN" altLang="en-US" sz="5400"/>
          </a:p>
          <a:p>
            <a:endParaRPr lang="zh-CN" altLang="en-US" sz="5400"/>
          </a:p>
          <a:p>
            <a:r>
              <a:rPr lang="zh-CN" altLang="en-US" sz="5400"/>
              <a:t>value 即为你的脚本文件名(不要加后缀)， name 可以任意取值</a:t>
            </a:r>
            <a:endParaRPr lang="zh-CN" altLang="en-US" sz="5400"/>
          </a:p>
          <a:p>
            <a:endParaRPr lang="zh-CN" altLang="en-US" sz="5400"/>
          </a:p>
          <a:p>
            <a:endParaRPr lang="en-US" altLang="zh-CN" sz="5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994410" y="1027430"/>
            <a:ext cx="22546908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en-US" altLang="zh-CN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Jmeter </a:t>
            </a: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与 </a:t>
            </a:r>
            <a:r>
              <a:rPr lang="en-US" altLang="zh-CN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Ant </a:t>
            </a: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集成使用                                              </a:t>
            </a:r>
            <a:r>
              <a:rPr lang="zh-CN" altLang="en-US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实现步骤</a:t>
            </a: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                             </a:t>
            </a:r>
            <a:r>
              <a:rPr lang="zh-CN" altLang="en-US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</a:t>
            </a:r>
            <a:r>
              <a:rPr lang="en-US" altLang="zh-CN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</a:t>
            </a:r>
            <a:endParaRPr lang="zh-CN" altLang="en-US" sz="3600" dirty="0">
              <a:solidFill>
                <a:srgbClr val="09388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38555" y="3239770"/>
            <a:ext cx="21703030" cy="9973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/>
              <a:t>第二处：`target name = "run"`下子标签 jmeter</a:t>
            </a:r>
            <a:endParaRPr lang="zh-CN" altLang="en-US" sz="5400"/>
          </a:p>
          <a:p>
            <a:endParaRPr lang="zh-CN" altLang="en-US" sz="5400"/>
          </a:p>
          <a:p>
            <a:r>
              <a:rPr lang="zh-CN" altLang="en-US" sz="5400"/>
              <a:t> &lt;jmeter</a:t>
            </a:r>
            <a:endParaRPr lang="zh-CN" altLang="en-US" sz="5400"/>
          </a:p>
          <a:p>
            <a:r>
              <a:rPr lang="zh-CN" altLang="en-US" sz="5400"/>
              <a:t>            jmeterhome="${jmeter.home}"</a:t>
            </a:r>
            <a:endParaRPr lang="zh-CN" altLang="en-US" sz="5400"/>
          </a:p>
          <a:p>
            <a:r>
              <a:rPr lang="zh-CN" altLang="en-US" sz="5400"/>
              <a:t>            testplan ="${testpath}/${test1}.jmx"</a:t>
            </a:r>
            <a:endParaRPr lang="zh-CN" altLang="en-US" sz="5400"/>
          </a:p>
          <a:p>
            <a:r>
              <a:rPr lang="zh-CN" altLang="en-US" sz="5400"/>
              <a:t>            resultlog="${testpath}/${test1}.jtl"&gt;</a:t>
            </a:r>
            <a:endParaRPr lang="zh-CN" altLang="en-US" sz="5400"/>
          </a:p>
          <a:p>
            <a:r>
              <a:rPr lang="zh-CN" altLang="en-US" sz="5400"/>
              <a:t>            ...</a:t>
            </a:r>
            <a:endParaRPr lang="zh-CN" altLang="en-US" sz="5400"/>
          </a:p>
          <a:p>
            <a:r>
              <a:rPr lang="zh-CN" altLang="en-US" sz="5400"/>
              <a:t> &lt;/jmeter&gt;</a:t>
            </a:r>
            <a:endParaRPr lang="zh-CN" altLang="en-US" sz="5400"/>
          </a:p>
          <a:p>
            <a:endParaRPr lang="zh-CN" altLang="en-US" sz="5400"/>
          </a:p>
          <a:p>
            <a:r>
              <a:rPr lang="zh-CN" altLang="en-US" sz="5400"/>
              <a:t>`test1` 即为我们第一处设置的 `name`</a:t>
            </a:r>
            <a:endParaRPr lang="zh-CN" altLang="en-US" sz="5400"/>
          </a:p>
          <a:p>
            <a:endParaRPr lang="zh-CN" altLang="en-US" sz="5400"/>
          </a:p>
          <a:p>
            <a:endParaRPr lang="en-US" altLang="zh-CN" sz="5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994410" y="1027430"/>
            <a:ext cx="22546908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en-US" altLang="zh-CN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Jmeter </a:t>
            </a: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与 </a:t>
            </a:r>
            <a:r>
              <a:rPr lang="en-US" altLang="zh-CN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Ant </a:t>
            </a: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集成使用                                              </a:t>
            </a:r>
            <a:r>
              <a:rPr lang="zh-CN" altLang="en-US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实现步骤</a:t>
            </a: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                             </a:t>
            </a:r>
            <a:r>
              <a:rPr lang="zh-CN" altLang="en-US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</a:t>
            </a:r>
            <a:r>
              <a:rPr lang="en-US" altLang="zh-CN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</a:t>
            </a:r>
            <a:endParaRPr lang="zh-CN" altLang="en-US" sz="3600" dirty="0">
              <a:solidFill>
                <a:srgbClr val="09388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38555" y="3239770"/>
            <a:ext cx="21703030" cy="12168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/>
              <a:t>第三处：`target name="xslt-report"` 下子标签xslt</a:t>
            </a:r>
            <a:endParaRPr lang="zh-CN" altLang="en-US" sz="5400"/>
          </a:p>
          <a:p>
            <a:r>
              <a:rPr lang="zh-CN" altLang="en-US" sz="5400"/>
              <a:t>  </a:t>
            </a:r>
            <a:r>
              <a:rPr lang="zh-CN" altLang="en-US" sz="4000"/>
              <a:t>&lt;target name="xslt-report" depends="_message_xalan"&gt;</a:t>
            </a:r>
            <a:endParaRPr lang="zh-CN" altLang="en-US" sz="4000"/>
          </a:p>
          <a:p>
            <a:r>
              <a:rPr lang="zh-CN" altLang="en-US" sz="4000"/>
              <a:t>        &lt;tstamp&gt;&lt;format property="report.datestamp" pattern="yyyy/MM/dd HH:mm"/&gt;&lt;/tstamp&gt;</a:t>
            </a:r>
            <a:endParaRPr lang="zh-CN" altLang="en-US" sz="4000"/>
          </a:p>
          <a:p>
            <a:r>
              <a:rPr lang="zh-CN" altLang="en-US" sz="4000"/>
              <a:t>        &lt;xslt</a:t>
            </a:r>
            <a:endParaRPr lang="zh-CN" altLang="en-US" sz="4000"/>
          </a:p>
          <a:p>
            <a:r>
              <a:rPr lang="zh-CN" altLang="en-US" sz="4000"/>
              <a:t>            classpathref="xslt.classpath"</a:t>
            </a:r>
            <a:endParaRPr lang="zh-CN" altLang="en-US" sz="4000"/>
          </a:p>
          <a:p>
            <a:r>
              <a:rPr lang="zh-CN" altLang="en-US" sz="4000"/>
              <a:t>            force="true"</a:t>
            </a:r>
            <a:endParaRPr lang="zh-CN" altLang="en-US" sz="4000"/>
          </a:p>
          <a:p>
            <a:r>
              <a:rPr lang="zh-CN" altLang="en-US" sz="4000"/>
              <a:t>            in="${testpath}/${test1}.jtl"</a:t>
            </a:r>
            <a:endParaRPr lang="zh-CN" altLang="en-US" sz="4000"/>
          </a:p>
          <a:p>
            <a:r>
              <a:rPr lang="zh-CN" altLang="en-US" sz="4000"/>
              <a:t>            out="${testpath}/${test1}.html"</a:t>
            </a:r>
            <a:endParaRPr lang="zh-CN" altLang="en-US" sz="4000"/>
          </a:p>
          <a:p>
            <a:r>
              <a:rPr lang="zh-CN" altLang="en-US" sz="4000"/>
              <a:t>            ...</a:t>
            </a:r>
            <a:endParaRPr lang="zh-CN" altLang="en-US" sz="4000"/>
          </a:p>
          <a:p>
            <a:r>
              <a:rPr lang="zh-CN" altLang="en-US" sz="4000"/>
              <a:t>        &lt;/xslt&gt;</a:t>
            </a:r>
            <a:endParaRPr lang="zh-CN" altLang="en-US" sz="4000"/>
          </a:p>
          <a:p>
            <a:r>
              <a:rPr lang="zh-CN" altLang="en-US" sz="4000"/>
              <a:t>    &lt;/target&gt;</a:t>
            </a:r>
            <a:endParaRPr lang="zh-CN" altLang="en-US" sz="4000"/>
          </a:p>
          <a:p>
            <a:r>
              <a:rPr lang="zh-CN" altLang="en-US" sz="5400"/>
              <a:t>这里做的工作是，将jmeter执行之后生成的jtl文件，转化成HTML文件，默认保存在extras文件夹下。</a:t>
            </a:r>
            <a:endParaRPr lang="zh-CN" altLang="en-US" sz="5400"/>
          </a:p>
          <a:p>
            <a:endParaRPr lang="zh-CN" altLang="en-US" sz="5400"/>
          </a:p>
          <a:p>
            <a:endParaRPr lang="zh-CN" altLang="en-US" sz="5400"/>
          </a:p>
          <a:p>
            <a:endParaRPr lang="zh-CN" altLang="en-US" sz="5400"/>
          </a:p>
          <a:p>
            <a:endParaRPr lang="en-US" altLang="zh-CN" sz="5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994410" y="1027430"/>
            <a:ext cx="22546908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en-US" altLang="zh-CN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Jmeter </a:t>
            </a: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与 </a:t>
            </a:r>
            <a:r>
              <a:rPr lang="en-US" altLang="zh-CN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Ant </a:t>
            </a: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集成使用                                              </a:t>
            </a:r>
            <a:r>
              <a:rPr lang="zh-CN" altLang="en-US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实现步骤</a:t>
            </a: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                             </a:t>
            </a:r>
            <a:r>
              <a:rPr lang="zh-CN" altLang="en-US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</a:t>
            </a:r>
            <a:r>
              <a:rPr lang="en-US" altLang="zh-CN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</a:t>
            </a:r>
            <a:endParaRPr lang="zh-CN" altLang="en-US" sz="3600" dirty="0">
              <a:solidFill>
                <a:srgbClr val="09388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38555" y="3239770"/>
            <a:ext cx="21703030" cy="115214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/>
              <a:t>利用时间戳，使每次运行结果都生成不一样的文件。</a:t>
            </a:r>
            <a:endParaRPr lang="zh-CN" altLang="en-US" sz="5400"/>
          </a:p>
          <a:p>
            <a:r>
              <a:rPr lang="en-US" altLang="zh-CN" sz="5400"/>
              <a:t>a. 在 target name =run 定义 tstamp 标签</a:t>
            </a:r>
            <a:endParaRPr lang="en-US" altLang="zh-CN" sz="5400"/>
          </a:p>
          <a:p>
            <a:pPr lvl="2"/>
            <a:r>
              <a:rPr lang="en-US" altLang="zh-CN" sz="4800"/>
              <a:t>&lt;tstamp&gt;</a:t>
            </a:r>
            <a:endParaRPr lang="en-US" altLang="zh-CN" sz="4800"/>
          </a:p>
          <a:p>
            <a:pPr lvl="2"/>
            <a:r>
              <a:rPr lang="en-US" altLang="zh-CN" sz="4800"/>
              <a:t>			&lt;format property="time" pattern="yyyy-MM-dd-HH-mm-ss"/&gt;</a:t>
            </a:r>
            <a:endParaRPr lang="en-US" altLang="zh-CN" sz="4800"/>
          </a:p>
          <a:p>
            <a:pPr lvl="2"/>
            <a:r>
              <a:rPr lang="en-US" altLang="zh-CN" sz="4800"/>
              <a:t>&lt;/tstamp&gt;</a:t>
            </a:r>
            <a:endParaRPr lang="en-US" altLang="zh-CN" sz="4800"/>
          </a:p>
          <a:p>
            <a:pPr lvl="2"/>
            <a:endParaRPr lang="zh-CN" altLang="en-US" sz="4800"/>
          </a:p>
          <a:p>
            <a:r>
              <a:rPr lang="en-US" altLang="zh-CN" sz="5400"/>
              <a:t>b. 修改 jmeter 标签 ，xslt 标签</a:t>
            </a:r>
            <a:endParaRPr lang="en-US" altLang="zh-CN" sz="5400"/>
          </a:p>
          <a:p>
            <a:r>
              <a:rPr lang="en-US" altLang="zh-CN" sz="5400"/>
              <a:t>	</a:t>
            </a:r>
            <a:r>
              <a:rPr lang="en-US" altLang="zh-CN" sz="4800"/>
              <a:t>  # jmeter 标签</a:t>
            </a:r>
            <a:endParaRPr lang="en-US" altLang="zh-CN" sz="4800"/>
          </a:p>
          <a:p>
            <a:r>
              <a:rPr lang="en-US" altLang="zh-CN" sz="4800"/>
              <a:t>        resultlog="${testpath}/${test1}/${time}.jtl"&gt;</a:t>
            </a:r>
            <a:endParaRPr lang="en-US" altLang="zh-CN" sz="4800"/>
          </a:p>
          <a:p>
            <a:r>
              <a:rPr lang="en-US" altLang="zh-CN" sz="4800"/>
              <a:t>        </a:t>
            </a:r>
            <a:endParaRPr lang="en-US" altLang="zh-CN" sz="4800"/>
          </a:p>
          <a:p>
            <a:r>
              <a:rPr lang="en-US" altLang="zh-CN" sz="4800"/>
              <a:t>        # xslt 标签</a:t>
            </a:r>
            <a:endParaRPr lang="en-US" altLang="zh-CN" sz="4800"/>
          </a:p>
          <a:p>
            <a:r>
              <a:rPr lang="en-US" altLang="zh-CN" sz="4800"/>
              <a:t>        in="${testpath}/${test1}/${time}.jtl"</a:t>
            </a:r>
            <a:endParaRPr lang="en-US" altLang="zh-CN" sz="4800"/>
          </a:p>
          <a:p>
            <a:r>
              <a:rPr lang="en-US" altLang="zh-CN" sz="4800"/>
              <a:t>        out="${testpath}/${test1}/${time}.html"</a:t>
            </a:r>
            <a:endParaRPr lang="en-US" altLang="zh-CN" sz="4800"/>
          </a:p>
          <a:p>
            <a:endParaRPr lang="zh-CN" altLang="en-US" sz="4800"/>
          </a:p>
          <a:p>
            <a:endParaRPr lang="en-US" altLang="zh-CN" sz="5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994410" y="1027430"/>
            <a:ext cx="22546908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en-US" altLang="zh-CN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Jmeter </a:t>
            </a: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与 </a:t>
            </a:r>
            <a:r>
              <a:rPr lang="en-US" altLang="zh-CN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Ant </a:t>
            </a: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集成使用                                              </a:t>
            </a:r>
            <a:r>
              <a:rPr lang="zh-CN" altLang="en-US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实现步骤</a:t>
            </a: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                             </a:t>
            </a:r>
            <a:r>
              <a:rPr lang="zh-CN" altLang="en-US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</a:t>
            </a:r>
            <a:r>
              <a:rPr lang="en-US" altLang="zh-CN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</a:t>
            </a:r>
            <a:endParaRPr lang="zh-CN" altLang="en-US" sz="3600" dirty="0">
              <a:solidFill>
                <a:srgbClr val="09388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72540" y="2301875"/>
            <a:ext cx="21703030" cy="921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400"/>
              <a:t>6</a:t>
            </a:r>
            <a:r>
              <a:rPr lang="zh-CN" altLang="en-US" sz="5400"/>
              <a:t>. 在 extras 目录进入命令行模式，运行 ant</a:t>
            </a:r>
            <a:endParaRPr lang="zh-CN" altLang="en-US" sz="5400"/>
          </a:p>
        </p:txBody>
      </p:sp>
      <p:pic>
        <p:nvPicPr>
          <p:cNvPr id="5" name="图片 4" descr="ant_succes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680" y="3742690"/>
            <a:ext cx="18379440" cy="8677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994410" y="1027430"/>
            <a:ext cx="22546908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en-US" altLang="zh-CN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Jmeter </a:t>
            </a: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与 </a:t>
            </a:r>
            <a:r>
              <a:rPr lang="en-US" altLang="zh-CN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Ant </a:t>
            </a: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集成使用                                              </a:t>
            </a:r>
            <a:r>
              <a:rPr lang="zh-CN" altLang="en-US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实现步骤</a:t>
            </a: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                             </a:t>
            </a:r>
            <a:r>
              <a:rPr lang="zh-CN" altLang="en-US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</a:t>
            </a:r>
            <a:r>
              <a:rPr lang="en-US" altLang="zh-CN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</a:t>
            </a:r>
            <a:endParaRPr lang="zh-CN" altLang="en-US" sz="3600" dirty="0">
              <a:solidFill>
                <a:srgbClr val="09388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72540" y="2301875"/>
            <a:ext cx="21703030" cy="921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400"/>
              <a:t>7</a:t>
            </a:r>
            <a:r>
              <a:rPr lang="zh-CN" altLang="en-US" sz="5400"/>
              <a:t>. 在 extras 目录 新增 ${value} 文件夹  里面有 .html 和 .jtl文件</a:t>
            </a:r>
            <a:endParaRPr lang="zh-CN" altLang="en-US" sz="5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660" y="3975735"/>
            <a:ext cx="17550130" cy="25514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32560" y="6884035"/>
            <a:ext cx="21703030" cy="921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400"/>
              <a:t>8</a:t>
            </a:r>
            <a:r>
              <a:rPr lang="zh-CN" altLang="en-US" sz="5400"/>
              <a:t>. 聚合报告可打开</a:t>
            </a:r>
            <a:r>
              <a:rPr lang="en-US" altLang="zh-CN" sz="5400"/>
              <a:t>jtl</a:t>
            </a:r>
            <a:r>
              <a:rPr lang="zh-CN" altLang="en-US" sz="5400"/>
              <a:t>文件</a:t>
            </a:r>
            <a:endParaRPr lang="zh-CN" altLang="en-US" sz="5400"/>
          </a:p>
        </p:txBody>
      </p:sp>
      <p:pic>
        <p:nvPicPr>
          <p:cNvPr id="7" name="图片 6" descr="repor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8517890"/>
            <a:ext cx="17995900" cy="27438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994410" y="1027430"/>
            <a:ext cx="22546908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en-US" altLang="zh-CN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Jmeter </a:t>
            </a: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与 </a:t>
            </a:r>
            <a:r>
              <a:rPr lang="en-US" altLang="zh-CN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Ant </a:t>
            </a: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集成使用                                              </a:t>
            </a:r>
            <a:r>
              <a:rPr lang="zh-CN" altLang="en-US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实现步骤</a:t>
            </a:r>
            <a:r>
              <a:rPr lang="zh-CN" altLang="en-US" sz="6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                             </a:t>
            </a:r>
            <a:r>
              <a:rPr lang="zh-CN" altLang="en-US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        </a:t>
            </a:r>
            <a:r>
              <a:rPr lang="en-US" altLang="zh-CN" sz="3600" dirty="0" smtClean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</a:t>
            </a:r>
            <a:endParaRPr lang="zh-CN" altLang="en-US" sz="3600" dirty="0">
              <a:solidFill>
                <a:srgbClr val="09388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72540" y="2301875"/>
            <a:ext cx="21703030" cy="921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400"/>
              <a:t>9</a:t>
            </a:r>
            <a:r>
              <a:rPr lang="zh-CN" altLang="en-US" sz="5400"/>
              <a:t>. 查看 .html 文件</a:t>
            </a:r>
            <a:endParaRPr lang="zh-CN" altLang="en-US" sz="5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220" y="3456940"/>
            <a:ext cx="18631535" cy="9514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4410" y="1027430"/>
            <a:ext cx="11174095" cy="10972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sz="6600">
                <a:solidFill>
                  <a:schemeClr val="bg1"/>
                </a:solidFill>
              </a:rPr>
              <a:t>问题</a:t>
            </a:r>
            <a:endParaRPr lang="zh-CN" sz="660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41805" y="3340100"/>
            <a:ext cx="18822035" cy="921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/>
              <a:t>问题</a:t>
            </a:r>
            <a:r>
              <a:rPr lang="en-US" altLang="zh-CN" sz="5400"/>
              <a:t>1. </a:t>
            </a:r>
            <a:r>
              <a:rPr lang="zh-CN" altLang="en-US" sz="5400"/>
              <a:t>如何运行多个脚本？</a:t>
            </a:r>
            <a:r>
              <a:rPr lang="en-US" altLang="zh-CN" sz="5400"/>
              <a:t> </a:t>
            </a:r>
            <a:endParaRPr lang="en-US" altLang="zh-CN" sz="5400"/>
          </a:p>
        </p:txBody>
      </p:sp>
      <p:sp>
        <p:nvSpPr>
          <p:cNvPr id="2" name="文本框 1"/>
          <p:cNvSpPr txBox="1"/>
          <p:nvPr/>
        </p:nvSpPr>
        <p:spPr>
          <a:xfrm>
            <a:off x="1767840" y="5978525"/>
            <a:ext cx="18822035" cy="921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/>
              <a:t>问题</a:t>
            </a:r>
            <a:r>
              <a:rPr lang="en-US" altLang="zh-CN" sz="5400"/>
              <a:t>2. A</a:t>
            </a:r>
            <a:r>
              <a:rPr lang="zh-CN" altLang="en-US" sz="5400"/>
              <a:t>nt 驱动</a:t>
            </a:r>
            <a:r>
              <a:rPr lang="en-US" altLang="zh-CN" sz="5400"/>
              <a:t>J</a:t>
            </a:r>
            <a:r>
              <a:rPr lang="zh-CN" altLang="en-US" sz="5400"/>
              <a:t>meter 执行 </a:t>
            </a:r>
            <a:r>
              <a:rPr lang="en-US" altLang="zh-CN" sz="5400"/>
              <a:t>,</a:t>
            </a:r>
            <a:r>
              <a:rPr lang="zh-CN" altLang="en-US" sz="5400"/>
              <a:t> 那谁又驱动 </a:t>
            </a:r>
            <a:r>
              <a:rPr lang="en-US" altLang="zh-CN" sz="5400"/>
              <a:t>A</a:t>
            </a:r>
            <a:r>
              <a:rPr lang="zh-CN" altLang="en-US" sz="5400"/>
              <a:t>nt  呢？</a:t>
            </a:r>
            <a:r>
              <a:rPr lang="en-US" altLang="zh-CN" sz="5400"/>
              <a:t> </a:t>
            </a:r>
            <a:endParaRPr lang="en-US" altLang="zh-CN" sz="5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TextBox 3"/>
          <p:cNvSpPr txBox="1"/>
          <p:nvPr/>
        </p:nvSpPr>
        <p:spPr>
          <a:xfrm>
            <a:off x="994410" y="1085215"/>
            <a:ext cx="11174095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zh-CN" altLang="en-US" sz="6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zh-CN" altLang="en-US" sz="6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TextBox 7"/>
          <p:cNvSpPr txBox="1"/>
          <p:nvPr/>
        </p:nvSpPr>
        <p:spPr>
          <a:xfrm>
            <a:off x="5368436" y="3447904"/>
            <a:ext cx="11842750" cy="71539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685800" indent="-685800">
              <a:lnSpc>
                <a:spcPct val="170000"/>
              </a:lnSpc>
              <a:buFont typeface="Wingdings" panose="05000000000000000000" charset="0"/>
              <a:buChar char="n"/>
            </a:pPr>
            <a:r>
              <a:rPr lang="en-US" altLang="zh-CN" sz="5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Jmeter </a:t>
            </a:r>
            <a:r>
              <a:rPr lang="zh-CN" altLang="en-US" sz="5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简介</a:t>
            </a:r>
            <a:endParaRPr lang="zh-CN" altLang="en-US" sz="5400" dirty="0" smtClean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85800" indent="-685800">
              <a:lnSpc>
                <a:spcPct val="170000"/>
              </a:lnSpc>
              <a:buFont typeface="Wingdings" panose="05000000000000000000" charset="0"/>
              <a:buChar char="n"/>
            </a:pPr>
            <a:r>
              <a:rPr lang="zh-CN" altLang="en-US" sz="5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通过实操来演练</a:t>
            </a:r>
            <a:endParaRPr lang="zh-CN" altLang="en-US" sz="5400" dirty="0" smtClean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85800" indent="-685800">
              <a:lnSpc>
                <a:spcPct val="170000"/>
              </a:lnSpc>
              <a:buFont typeface="Wingdings" panose="05000000000000000000" charset="0"/>
              <a:buChar char="n"/>
            </a:pPr>
            <a:r>
              <a:rPr lang="en-US" altLang="zh-CN" sz="5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Jmeter </a:t>
            </a:r>
            <a:r>
              <a:rPr lang="zh-CN" altLang="en-US" sz="5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与 </a:t>
            </a:r>
            <a:r>
              <a:rPr lang="en-US" altLang="zh-CN" sz="5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Ant </a:t>
            </a:r>
            <a:r>
              <a:rPr lang="zh-CN" altLang="en-US" sz="5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集成使用</a:t>
            </a:r>
            <a:r>
              <a:rPr lang="en-US" altLang="zh-CN" sz="5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*</a:t>
            </a:r>
            <a:endParaRPr lang="zh-CN" altLang="en-US" sz="5400" dirty="0" smtClean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85800" indent="-685800">
              <a:lnSpc>
                <a:spcPct val="170000"/>
              </a:lnSpc>
              <a:buFont typeface="Wingdings" panose="05000000000000000000" charset="0"/>
              <a:buChar char="n"/>
            </a:pPr>
            <a:r>
              <a:rPr lang="en-US" altLang="zh-CN" sz="5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Jmeter</a:t>
            </a:r>
            <a:r>
              <a:rPr lang="zh-CN" altLang="en-US" sz="5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进阶之自定义函数 </a:t>
            </a:r>
            <a:r>
              <a:rPr lang="en-US" altLang="zh-CN" sz="5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*</a:t>
            </a:r>
            <a:endParaRPr lang="en-US" altLang="zh-CN" sz="5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85800" indent="-685800">
              <a:lnSpc>
                <a:spcPct val="170000"/>
              </a:lnSpc>
              <a:buFont typeface="Wingdings" panose="05000000000000000000" charset="0"/>
              <a:buChar char="n"/>
            </a:pPr>
            <a:r>
              <a:rPr lang="en-US" altLang="zh-CN" sz="5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Linux </a:t>
            </a:r>
            <a:r>
              <a:rPr lang="zh-CN" altLang="en-US" sz="5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下运行</a:t>
            </a:r>
            <a:r>
              <a:rPr lang="en-US" altLang="zh-CN" sz="5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Jmeter</a:t>
            </a:r>
            <a:r>
              <a:rPr lang="zh-CN" altLang="en-US" sz="5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5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188085" y="752475"/>
            <a:ext cx="11174095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自定义函数</a:t>
            </a:r>
            <a:endParaRPr lang="zh-CN" altLang="en-US" sz="6600" dirty="0">
              <a:solidFill>
                <a:srgbClr val="09388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99185" y="2041525"/>
            <a:ext cx="22652990" cy="11299190"/>
          </a:xfrm>
          <a:prstGeom prst="rect">
            <a:avLst/>
          </a:prstGeom>
          <a:noFill/>
        </p:spPr>
        <p:txBody>
          <a:bodyPr wrap="square" lIns="269875" tIns="136525" rIns="269875" bIns="136525" rtlCol="0">
            <a:noAutofit/>
          </a:bodyPr>
          <a:p>
            <a:pPr algn="l"/>
            <a:r>
              <a:rPr lang="en-US" altLang="zh-CN" sz="5400"/>
              <a:t>Jmeter </a:t>
            </a:r>
            <a:r>
              <a:rPr lang="zh-CN" altLang="en-US" sz="5400"/>
              <a:t>的功能扩展不仅可以靠我们之前介绍的自定义</a:t>
            </a:r>
            <a:r>
              <a:rPr lang="en-US" altLang="zh-CN" sz="5400"/>
              <a:t>JAR</a:t>
            </a:r>
            <a:r>
              <a:rPr lang="zh-CN" altLang="en-US" sz="5400"/>
              <a:t>包，还能通过自定义函数来实现。</a:t>
            </a:r>
            <a:endParaRPr lang="zh-CN" altLang="en-US" sz="5400"/>
          </a:p>
          <a:p>
            <a:pPr algn="l"/>
            <a:endParaRPr lang="zh-CN" altLang="en-US" sz="5400"/>
          </a:p>
          <a:p>
            <a:pPr algn="l"/>
            <a:endParaRPr lang="zh-CN" altLang="en-US" sz="5400"/>
          </a:p>
          <a:p>
            <a:pPr algn="l"/>
            <a:r>
              <a:rPr lang="zh-CN" altLang="en-US" sz="5400"/>
              <a:t>本文将以返回一个将字符串变大写的</a:t>
            </a:r>
            <a:r>
              <a:rPr lang="en-US" altLang="zh-CN" sz="5400"/>
              <a:t>Function</a:t>
            </a:r>
            <a:r>
              <a:rPr lang="zh-CN" altLang="en-US" sz="5400"/>
              <a:t>来了解下整个实现过程。</a:t>
            </a:r>
            <a:endParaRPr lang="zh-CN" altLang="en-US" sz="5400"/>
          </a:p>
          <a:p>
            <a:pPr algn="l"/>
            <a:r>
              <a:rPr lang="zh-CN" altLang="en-US" sz="5400"/>
              <a:t>总体来说，扩展</a:t>
            </a:r>
            <a:r>
              <a:rPr lang="en-US" altLang="zh-CN" sz="5400"/>
              <a:t>Jmeter</a:t>
            </a:r>
            <a:r>
              <a:rPr lang="zh-CN" altLang="en-US" sz="5400"/>
              <a:t>的</a:t>
            </a:r>
            <a:r>
              <a:rPr lang="en-US" altLang="zh-CN" sz="5400"/>
              <a:t>function </a:t>
            </a:r>
            <a:r>
              <a:rPr lang="zh-CN" altLang="en-US" sz="5400"/>
              <a:t>分下面几个步骤：</a:t>
            </a:r>
            <a:endParaRPr lang="zh-CN" altLang="en-US" sz="5400"/>
          </a:p>
          <a:p>
            <a:pPr algn="l"/>
            <a:endParaRPr lang="en-US" altLang="zh-CN" sz="54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sz="4400"/>
              <a:t>新建 </a:t>
            </a:r>
            <a:r>
              <a:rPr lang="en-US" altLang="zh-CN" sz="4400"/>
              <a:t>Maven </a:t>
            </a:r>
            <a:r>
              <a:rPr lang="zh-CN" altLang="en-US" sz="4400"/>
              <a:t>工程，引入扩展JMeter function所需的依赖</a:t>
            </a:r>
            <a:endParaRPr lang="zh-CN" altLang="en-US" sz="440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zh-CN" altLang="en-US" sz="44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sz="4400"/>
              <a:t>编写实现自定义function的代码，并对其编译打包</a:t>
            </a:r>
            <a:endParaRPr lang="zh-CN" altLang="en-US" sz="440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zh-CN" altLang="en-US" sz="44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sz="4400"/>
              <a:t>将编译好的包拷贝至JMeter的扩展目录，编辑测试脚本，使用自定义function</a:t>
            </a:r>
            <a:endParaRPr lang="zh-CN" altLang="en-US" sz="4400"/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zh-CN" altLang="en-US" sz="54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sz="4400"/>
              <a:t>运行查看自定义的function是否正确</a:t>
            </a:r>
            <a:endParaRPr lang="zh-CN" altLang="en-US" sz="4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4410" y="1027430"/>
            <a:ext cx="11174095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Jmeter </a:t>
            </a:r>
            <a:r>
              <a:rPr lang="zh-CN" altLang="en-US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简介</a:t>
            </a:r>
            <a:r>
              <a:rPr lang="en-US" altLang="zh-CN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--</a:t>
            </a:r>
            <a:r>
              <a:rPr lang="zh-CN" altLang="en-US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重要概念解释</a:t>
            </a:r>
            <a:endParaRPr lang="zh-CN" altLang="en-US" sz="6600" dirty="0">
              <a:solidFill>
                <a:srgbClr val="09388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99185" y="2274570"/>
            <a:ext cx="22652990" cy="1588135"/>
          </a:xfrm>
          <a:prstGeom prst="rect">
            <a:avLst/>
          </a:prstGeom>
          <a:noFill/>
        </p:spPr>
        <p:txBody>
          <a:bodyPr wrap="square" lIns="269875" tIns="136525" rIns="269875" bIns="136525" rtlCol="0">
            <a:noAutofit/>
          </a:bodyPr>
          <a:p>
            <a:pPr algn="l"/>
            <a:r>
              <a:rPr lang="zh-CN" altLang="en-US" sz="4400" b="1">
                <a:sym typeface="+mn-ea"/>
              </a:rPr>
              <a:t>测试计划</a:t>
            </a:r>
            <a:r>
              <a:rPr lang="zh-CN" altLang="en-US" sz="4400">
                <a:sym typeface="+mn-ea"/>
              </a:rPr>
              <a:t>： 是使用Jmeter测试的开始，是其他元件的容器；通常根据项目来为测试计划重命名。</a:t>
            </a:r>
            <a:endParaRPr lang="zh-CN" altLang="en-US" sz="4400"/>
          </a:p>
        </p:txBody>
      </p:sp>
      <p:pic>
        <p:nvPicPr>
          <p:cNvPr id="2" name="图片 1" descr="testpla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215" y="3785235"/>
            <a:ext cx="15968980" cy="89954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188085" y="752475"/>
            <a:ext cx="21623020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自定义函数                                              </a:t>
            </a:r>
            <a:r>
              <a:rPr lang="zh-CN" altLang="en-US" sz="3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新建</a:t>
            </a:r>
            <a:r>
              <a:rPr lang="en-US" altLang="zh-CN" sz="3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Maven </a:t>
            </a:r>
            <a:r>
              <a:rPr lang="zh-CN" altLang="en-US" sz="3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工程，引入依赖</a:t>
            </a:r>
            <a:r>
              <a:rPr lang="zh-CN" altLang="en-US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          </a:t>
            </a:r>
            <a:endParaRPr lang="zh-CN" altLang="en-US" sz="6600" dirty="0">
              <a:solidFill>
                <a:srgbClr val="09388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65530" y="2007870"/>
            <a:ext cx="22652990" cy="11299190"/>
          </a:xfrm>
          <a:prstGeom prst="rect">
            <a:avLst/>
          </a:prstGeom>
          <a:noFill/>
        </p:spPr>
        <p:txBody>
          <a:bodyPr wrap="square" lIns="269875" tIns="136525" rIns="269875" bIns="136525" rtlCol="0">
            <a:noAutofit/>
          </a:bodyPr>
          <a:p>
            <a:pPr algn="l"/>
            <a:endParaRPr lang="zh-CN" altLang="en-US" sz="5400"/>
          </a:p>
          <a:p>
            <a:pPr algn="l"/>
            <a:endParaRPr lang="zh-CN" altLang="en-US" sz="5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095" y="3830320"/>
            <a:ext cx="18261965" cy="8738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188085" y="752475"/>
            <a:ext cx="21623020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自定义函数                                      </a:t>
            </a:r>
            <a:r>
              <a:rPr lang="zh-CN" sz="3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编写自定义</a:t>
            </a:r>
            <a:r>
              <a:rPr lang="en-US" altLang="zh-CN" sz="3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function</a:t>
            </a:r>
            <a:r>
              <a:rPr lang="zh-CN" altLang="en-US" sz="3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代码，并编译打包</a:t>
            </a:r>
            <a:r>
              <a:rPr lang="zh-CN" altLang="en-US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          </a:t>
            </a:r>
            <a:endParaRPr lang="zh-CN" altLang="en-US" sz="6600" dirty="0">
              <a:solidFill>
                <a:srgbClr val="09388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31875" y="2007870"/>
            <a:ext cx="22652990" cy="11299190"/>
          </a:xfrm>
          <a:prstGeom prst="rect">
            <a:avLst/>
          </a:prstGeom>
          <a:noFill/>
        </p:spPr>
        <p:txBody>
          <a:bodyPr wrap="square" lIns="269875" tIns="136525" rIns="269875" bIns="136525" rtlCol="0">
            <a:noAutofit/>
          </a:bodyPr>
          <a:p>
            <a:pPr algn="l"/>
            <a:r>
              <a:rPr lang="zh-CN" altLang="en-US" sz="5400"/>
              <a:t>编写自定义</a:t>
            </a:r>
            <a:r>
              <a:rPr lang="en-US" altLang="zh-CN" sz="5400"/>
              <a:t>function</a:t>
            </a:r>
            <a:r>
              <a:rPr lang="zh-CN" altLang="en-US" sz="5400"/>
              <a:t>代码</a:t>
            </a:r>
            <a:endParaRPr lang="zh-CN" altLang="en-US" sz="5400"/>
          </a:p>
          <a:p>
            <a:pPr algn="l"/>
            <a:endParaRPr lang="zh-CN" altLang="en-US" sz="5400"/>
          </a:p>
          <a:p>
            <a:pPr algn="l"/>
            <a:r>
              <a:rPr lang="zh-CN" altLang="en-US" sz="4400"/>
              <a:t>需遵循以下规则：</a:t>
            </a:r>
            <a:endParaRPr lang="zh-CN" altLang="en-US" sz="4400"/>
          </a:p>
          <a:p>
            <a:pPr marL="571500" indent="-571500" algn="l">
              <a:buFont typeface="Wingdings" panose="05000000000000000000" charset="0"/>
              <a:buChar char="l"/>
            </a:pPr>
            <a:r>
              <a:rPr lang="en-US" altLang="zh-CN" sz="4400"/>
              <a:t>package </a:t>
            </a:r>
            <a:r>
              <a:rPr lang="zh-CN" altLang="en-US" sz="4400"/>
              <a:t>名 必须为 org.apache.jmeter.functions</a:t>
            </a:r>
            <a:endParaRPr lang="zh-CN" altLang="en-US" sz="4400"/>
          </a:p>
          <a:p>
            <a:pPr marL="571500" indent="-571500" algn="l">
              <a:buFont typeface="Wingdings" panose="05000000000000000000" charset="0"/>
              <a:buChar char="l"/>
            </a:pPr>
            <a:endParaRPr lang="en-US" altLang="zh-CN" sz="4400"/>
          </a:p>
          <a:p>
            <a:pPr marL="571500" indent="-571500" algn="l">
              <a:buFont typeface="Wingdings" panose="05000000000000000000" charset="0"/>
              <a:buChar char="l"/>
            </a:pPr>
            <a:r>
              <a:rPr lang="zh-CN" altLang="en-US" sz="4400"/>
              <a:t>实现类必须继承 AbstractFunction</a:t>
            </a:r>
            <a:endParaRPr lang="zh-CN" altLang="en-US" sz="4400"/>
          </a:p>
          <a:p>
            <a:pPr marL="571500" indent="-571500" algn="l">
              <a:buFont typeface="Wingdings" panose="05000000000000000000" charset="0"/>
              <a:buChar char="l"/>
            </a:pPr>
            <a:endParaRPr lang="zh-CN" altLang="en-US" sz="4400"/>
          </a:p>
          <a:p>
            <a:pPr marL="571500" indent="-571500" algn="l">
              <a:buFont typeface="Wingdings" panose="05000000000000000000" charset="0"/>
              <a:buChar char="l"/>
            </a:pPr>
            <a:r>
              <a:rPr lang="zh-CN" altLang="en-US" sz="4400"/>
              <a:t>重写 </a:t>
            </a:r>
            <a:r>
              <a:rPr lang="zh-CN" altLang="en-US" sz="4400">
                <a:sym typeface="+mn-ea"/>
              </a:rPr>
              <a:t>AbstractFunction 类的四个方法</a:t>
            </a:r>
            <a:endParaRPr lang="zh-CN" altLang="en-US" sz="4400">
              <a:sym typeface="+mn-ea"/>
            </a:endParaRPr>
          </a:p>
          <a:p>
            <a:pPr marL="1943100" lvl="3" indent="-571500" algn="l">
              <a:buFont typeface="Wingdings" panose="05000000000000000000" charset="0"/>
              <a:buChar char="l"/>
            </a:pPr>
            <a:endParaRPr lang="zh-CN" altLang="en-US" sz="4400">
              <a:sym typeface="+mn-ea"/>
            </a:endParaRPr>
          </a:p>
          <a:p>
            <a:pPr marL="1943100" lvl="3" indent="-571500" algn="l">
              <a:buFont typeface="Wingdings" panose="05000000000000000000" charset="0"/>
              <a:buChar char="l"/>
            </a:pPr>
            <a:r>
              <a:rPr lang="zh-CN" altLang="en-US" sz="4400">
                <a:sym typeface="+mn-ea"/>
              </a:rPr>
              <a:t> execut</a:t>
            </a:r>
            <a:r>
              <a:rPr lang="en-US" altLang="zh-CN" sz="4400">
                <a:sym typeface="+mn-ea"/>
              </a:rPr>
              <a:t>e()</a:t>
            </a:r>
            <a:r>
              <a:rPr lang="zh-CN" altLang="en-US" sz="4400">
                <a:sym typeface="+mn-ea"/>
              </a:rPr>
              <a:t>    主要的业务实现方法</a:t>
            </a:r>
            <a:endParaRPr lang="zh-CN" altLang="en-US" sz="4400">
              <a:sym typeface="+mn-ea"/>
            </a:endParaRPr>
          </a:p>
          <a:p>
            <a:pPr marL="1943100" lvl="3" indent="-571500" algn="l">
              <a:buFont typeface="Wingdings" panose="05000000000000000000" charset="0"/>
              <a:buChar char="l"/>
            </a:pPr>
            <a:endParaRPr lang="zh-CN" altLang="en-US" sz="4400">
              <a:sym typeface="+mn-ea"/>
            </a:endParaRPr>
          </a:p>
          <a:p>
            <a:pPr marL="1943100" lvl="3" indent="-571500" algn="l">
              <a:buFont typeface="Wingdings" panose="05000000000000000000" charset="0"/>
              <a:buChar char="l"/>
            </a:pPr>
            <a:r>
              <a:rPr lang="zh-CN" altLang="en-US" sz="4400">
                <a:sym typeface="+mn-ea"/>
              </a:rPr>
              <a:t> getReferenceKey</a:t>
            </a:r>
            <a:r>
              <a:rPr lang="en-US" altLang="zh-CN" sz="4400">
                <a:sym typeface="+mn-ea"/>
              </a:rPr>
              <a:t>()  </a:t>
            </a:r>
            <a:r>
              <a:rPr lang="zh-CN" altLang="en-US" sz="4400">
                <a:sym typeface="+mn-ea"/>
              </a:rPr>
              <a:t>返回方法名</a:t>
            </a:r>
            <a:r>
              <a:rPr lang="en-US" altLang="zh-CN" sz="4400">
                <a:sym typeface="+mn-ea"/>
              </a:rPr>
              <a:t>(</a:t>
            </a:r>
            <a:r>
              <a:rPr lang="zh-CN" altLang="en-US" sz="4400">
                <a:sym typeface="+mn-ea"/>
              </a:rPr>
              <a:t>可不变</a:t>
            </a:r>
            <a:r>
              <a:rPr lang="en-US" altLang="zh-CN" sz="4400">
                <a:sym typeface="+mn-ea"/>
              </a:rPr>
              <a:t>)</a:t>
            </a:r>
            <a:endParaRPr lang="en-US" altLang="zh-CN" sz="4400">
              <a:sym typeface="+mn-ea"/>
            </a:endParaRPr>
          </a:p>
          <a:p>
            <a:pPr lvl="3" indent="0" algn="l">
              <a:buFont typeface="Wingdings" panose="05000000000000000000" charset="0"/>
              <a:buNone/>
            </a:pPr>
            <a:endParaRPr lang="en-US" altLang="zh-CN" sz="4400">
              <a:sym typeface="+mn-ea"/>
            </a:endParaRPr>
          </a:p>
          <a:p>
            <a:pPr marL="1943100" lvl="3" indent="-571500" algn="l">
              <a:buFont typeface="Wingdings" panose="05000000000000000000" charset="0"/>
              <a:buChar char="l"/>
            </a:pPr>
            <a:r>
              <a:rPr lang="en-US" altLang="zh-CN" sz="4400">
                <a:sym typeface="+mn-ea"/>
              </a:rPr>
              <a:t>setParameters() </a:t>
            </a:r>
            <a:r>
              <a:rPr lang="zh-CN" altLang="en-US" sz="4400">
                <a:sym typeface="+mn-ea"/>
              </a:rPr>
              <a:t>参数  传递实际传入的参数 （可不变）</a:t>
            </a:r>
            <a:endParaRPr lang="zh-CN" altLang="en-US" sz="4400">
              <a:sym typeface="+mn-ea"/>
            </a:endParaRPr>
          </a:p>
          <a:p>
            <a:pPr marL="1943100" lvl="3" indent="-571500" algn="l">
              <a:buFont typeface="Wingdings" panose="05000000000000000000" charset="0"/>
              <a:buChar char="l"/>
            </a:pPr>
            <a:endParaRPr lang="zh-CN" altLang="en-US" sz="4400">
              <a:sym typeface="+mn-ea"/>
            </a:endParaRPr>
          </a:p>
          <a:p>
            <a:pPr marL="1943100" lvl="3" indent="-571500" algn="l">
              <a:buFont typeface="Wingdings" panose="05000000000000000000" charset="0"/>
              <a:buChar char="l"/>
            </a:pPr>
            <a:r>
              <a:rPr lang="zh-CN" altLang="en-US" sz="4400">
                <a:sym typeface="+mn-ea"/>
              </a:rPr>
              <a:t>getArgumentDesc()  返回参数的描述 </a:t>
            </a:r>
            <a:r>
              <a:rPr lang="en-US" altLang="zh-CN" sz="4400">
                <a:sym typeface="+mn-ea"/>
              </a:rPr>
              <a:t>(</a:t>
            </a:r>
            <a:r>
              <a:rPr lang="zh-CN" altLang="en-US" sz="4400">
                <a:sym typeface="+mn-ea"/>
              </a:rPr>
              <a:t>可不变</a:t>
            </a:r>
            <a:r>
              <a:rPr lang="en-US" altLang="zh-CN" sz="4400">
                <a:sym typeface="+mn-ea"/>
              </a:rPr>
              <a:t>)</a:t>
            </a:r>
            <a:endParaRPr lang="en-US" altLang="zh-CN" sz="4400">
              <a:sym typeface="+mn-ea"/>
            </a:endParaRPr>
          </a:p>
          <a:p>
            <a:pPr lvl="3" indent="0" algn="l">
              <a:buFont typeface="Wingdings" panose="05000000000000000000" charset="0"/>
              <a:buNone/>
            </a:pPr>
            <a:endParaRPr lang="en-US" altLang="zh-CN" sz="4400">
              <a:sym typeface="+mn-ea"/>
            </a:endParaRPr>
          </a:p>
          <a:p>
            <a:pPr marL="1943100" lvl="3" indent="-571500" algn="l">
              <a:buFont typeface="Wingdings" panose="05000000000000000000" charset="0"/>
              <a:buChar char="l"/>
            </a:pPr>
            <a:endParaRPr lang="en-US" altLang="zh-CN" sz="4400">
              <a:sym typeface="+mn-ea"/>
            </a:endParaRPr>
          </a:p>
          <a:p>
            <a:pPr marL="1943100" lvl="3" indent="-571500" algn="l">
              <a:buFont typeface="Wingdings" panose="05000000000000000000" charset="0"/>
              <a:buChar char="l"/>
            </a:pPr>
            <a:endParaRPr lang="en-US" altLang="zh-CN" sz="4400">
              <a:sym typeface="+mn-ea"/>
            </a:endParaRPr>
          </a:p>
          <a:p>
            <a:pPr marL="1943100" lvl="3" indent="-571500" algn="l">
              <a:buFont typeface="Wingdings" panose="05000000000000000000" charset="0"/>
              <a:buChar char="l"/>
            </a:pPr>
            <a:endParaRPr lang="zh-CN" altLang="en-US" sz="4400">
              <a:sym typeface="+mn-ea"/>
            </a:endParaRPr>
          </a:p>
          <a:p>
            <a:pPr algn="l"/>
            <a:endParaRPr lang="zh-CN" altLang="en-US" sz="5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188085" y="752475"/>
            <a:ext cx="21623020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自定义函数                                      </a:t>
            </a:r>
            <a:r>
              <a:rPr lang="zh-CN" sz="3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编写自定义</a:t>
            </a:r>
            <a:r>
              <a:rPr lang="en-US" altLang="zh-CN" sz="3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function</a:t>
            </a:r>
            <a:r>
              <a:rPr lang="zh-CN" altLang="en-US" sz="3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代码，并编译打包</a:t>
            </a:r>
            <a:r>
              <a:rPr lang="zh-CN" altLang="en-US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          </a:t>
            </a:r>
            <a:endParaRPr lang="zh-CN" altLang="en-US" sz="6600" dirty="0">
              <a:solidFill>
                <a:srgbClr val="09388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31875" y="1974215"/>
            <a:ext cx="22652990" cy="11299190"/>
          </a:xfrm>
          <a:prstGeom prst="rect">
            <a:avLst/>
          </a:prstGeom>
          <a:noFill/>
        </p:spPr>
        <p:txBody>
          <a:bodyPr wrap="square" lIns="269875" tIns="136525" rIns="269875" bIns="136525" rtlCol="0">
            <a:noAutofit/>
          </a:bodyPr>
          <a:p>
            <a:pPr algn="l"/>
            <a:r>
              <a:rPr lang="zh-CN" altLang="en-US" sz="5400"/>
              <a:t>自定义</a:t>
            </a:r>
            <a:r>
              <a:rPr lang="en-US" altLang="zh-CN" sz="5400"/>
              <a:t>function </a:t>
            </a:r>
            <a:r>
              <a:rPr lang="zh-CN" altLang="en-US" sz="5400"/>
              <a:t>实例：</a:t>
            </a:r>
            <a:endParaRPr lang="zh-CN" altLang="en-US" sz="5400"/>
          </a:p>
          <a:p>
            <a:pPr algn="l"/>
            <a:endParaRPr lang="en-US" altLang="zh-CN" sz="4400">
              <a:sym typeface="+mn-ea"/>
            </a:endParaRPr>
          </a:p>
          <a:p>
            <a:pPr algn="l"/>
            <a:r>
              <a:rPr lang="en-US" altLang="zh-CN" sz="5400">
                <a:sym typeface="+mn-ea"/>
              </a:rPr>
              <a:t>(</a:t>
            </a:r>
            <a:r>
              <a:rPr lang="zh-CN" altLang="en-US" sz="5400">
                <a:sym typeface="+mn-ea"/>
              </a:rPr>
              <a:t>实际演练</a:t>
            </a:r>
            <a:r>
              <a:rPr lang="en-US" altLang="zh-CN" sz="5400">
                <a:sym typeface="+mn-ea"/>
              </a:rPr>
              <a:t>)</a:t>
            </a:r>
            <a:endParaRPr lang="en-US" altLang="zh-CN" sz="5400">
              <a:sym typeface="+mn-ea"/>
            </a:endParaRPr>
          </a:p>
          <a:p>
            <a:pPr algn="l"/>
            <a:endParaRPr lang="en-US" altLang="zh-CN" sz="5400">
              <a:sym typeface="+mn-ea"/>
            </a:endParaRPr>
          </a:p>
          <a:p>
            <a:pPr marL="742950" indent="-742950" algn="l">
              <a:buAutoNum type="arabicPeriod"/>
            </a:pPr>
            <a:r>
              <a:rPr lang="zh-CN" altLang="en-US" sz="5400">
                <a:sym typeface="+mn-ea"/>
              </a:rPr>
              <a:t>单个参数</a:t>
            </a:r>
            <a:r>
              <a:rPr lang="en-US" altLang="zh-CN" sz="5400">
                <a:sym typeface="+mn-ea"/>
              </a:rPr>
              <a:t>:   </a:t>
            </a:r>
            <a:r>
              <a:rPr lang="zh-CN" altLang="en-US" sz="5400">
                <a:sym typeface="+mn-ea"/>
              </a:rPr>
              <a:t> 如 字符串 变大写</a:t>
            </a:r>
            <a:endParaRPr lang="zh-CN" altLang="en-US" sz="5400">
              <a:sym typeface="+mn-ea"/>
            </a:endParaRPr>
          </a:p>
          <a:p>
            <a:pPr marL="742950" indent="-742950" algn="l">
              <a:buAutoNum type="arabicPeriod"/>
            </a:pPr>
            <a:endParaRPr lang="zh-CN" altLang="en-US" sz="5400">
              <a:sym typeface="+mn-ea"/>
            </a:endParaRPr>
          </a:p>
          <a:p>
            <a:pPr marL="742950" indent="-742950" algn="l">
              <a:buAutoNum type="arabicPeriod"/>
            </a:pPr>
            <a:r>
              <a:rPr lang="zh-CN" altLang="en-US" sz="5400">
                <a:sym typeface="+mn-ea"/>
              </a:rPr>
              <a:t>多个 参数</a:t>
            </a:r>
            <a:r>
              <a:rPr lang="en-US" altLang="zh-CN" sz="5400">
                <a:sym typeface="+mn-ea"/>
              </a:rPr>
              <a:t>:   </a:t>
            </a:r>
            <a:r>
              <a:rPr lang="zh-CN" altLang="en-US" sz="5400">
                <a:sym typeface="+mn-ea"/>
              </a:rPr>
              <a:t>多个字符串拼接</a:t>
            </a:r>
            <a:endParaRPr lang="zh-CN" altLang="en-US" sz="5400">
              <a:sym typeface="+mn-ea"/>
            </a:endParaRPr>
          </a:p>
          <a:p>
            <a:pPr marL="742950" indent="-742950" algn="l">
              <a:buAutoNum type="arabicPeriod"/>
            </a:pPr>
            <a:endParaRPr lang="zh-CN" altLang="en-US" sz="5400">
              <a:sym typeface="+mn-ea"/>
            </a:endParaRPr>
          </a:p>
          <a:p>
            <a:pPr marL="742950" indent="-742950" algn="l">
              <a:buAutoNum type="arabicPeriod"/>
            </a:pPr>
            <a:r>
              <a:rPr lang="zh-CN" altLang="en-US" sz="5400">
                <a:sym typeface="+mn-ea"/>
              </a:rPr>
              <a:t>无参数 </a:t>
            </a:r>
            <a:r>
              <a:rPr lang="en-US" altLang="zh-CN" sz="5400">
                <a:sym typeface="+mn-ea"/>
              </a:rPr>
              <a:t>:  </a:t>
            </a:r>
            <a:r>
              <a:rPr lang="zh-CN" altLang="en-US" sz="5400">
                <a:sym typeface="+mn-ea"/>
              </a:rPr>
              <a:t>生成手机号</a:t>
            </a:r>
            <a:endParaRPr lang="zh-CN" altLang="en-US" sz="5400">
              <a:sym typeface="+mn-ea"/>
            </a:endParaRPr>
          </a:p>
          <a:p>
            <a:pPr marL="742950" indent="-742950" algn="l">
              <a:buAutoNum type="arabicPeriod"/>
            </a:pPr>
            <a:endParaRPr lang="zh-CN" altLang="en-US" sz="5400">
              <a:sym typeface="+mn-ea"/>
            </a:endParaRPr>
          </a:p>
          <a:p>
            <a:pPr indent="0" algn="l">
              <a:buNone/>
            </a:pPr>
            <a:endParaRPr lang="zh-CN" altLang="en-US" sz="5400">
              <a:sym typeface="+mn-ea"/>
            </a:endParaRPr>
          </a:p>
          <a:p>
            <a:pPr indent="0" algn="l">
              <a:buNone/>
            </a:pPr>
            <a:r>
              <a:rPr lang="zh-CN" altLang="en-US" sz="5400">
                <a:sym typeface="+mn-ea"/>
              </a:rPr>
              <a:t>实现了业务逻辑，即可编译到打包，将</a:t>
            </a:r>
            <a:r>
              <a:rPr lang="en-US" altLang="zh-CN" sz="5400">
                <a:sym typeface="+mn-ea"/>
              </a:rPr>
              <a:t>JRA </a:t>
            </a:r>
            <a:r>
              <a:rPr lang="zh-CN" altLang="en-US" sz="5400">
                <a:sym typeface="+mn-ea"/>
              </a:rPr>
              <a:t>包放入 </a:t>
            </a:r>
            <a:r>
              <a:rPr lang="en-US" altLang="zh-CN" sz="5400">
                <a:sym typeface="+mn-ea"/>
              </a:rPr>
              <a:t>Jmeter lib/ext</a:t>
            </a:r>
            <a:r>
              <a:rPr lang="zh-CN" altLang="en-US" sz="5400">
                <a:sym typeface="+mn-ea"/>
              </a:rPr>
              <a:t>目录下</a:t>
            </a:r>
            <a:r>
              <a:rPr lang="en-US" altLang="zh-CN" sz="5400">
                <a:sym typeface="+mn-ea"/>
              </a:rPr>
              <a:t>,</a:t>
            </a:r>
            <a:r>
              <a:rPr lang="zh-CN" altLang="en-US" sz="5400">
                <a:sym typeface="+mn-ea"/>
              </a:rPr>
              <a:t>并重启</a:t>
            </a:r>
            <a:r>
              <a:rPr lang="en-US" altLang="zh-CN" sz="5400">
                <a:sym typeface="+mn-ea"/>
              </a:rPr>
              <a:t>Jmeter </a:t>
            </a:r>
            <a:endParaRPr lang="en-US" altLang="zh-CN" sz="5400">
              <a:sym typeface="+mn-ea"/>
            </a:endParaRPr>
          </a:p>
          <a:p>
            <a:pPr indent="0" algn="l">
              <a:buNone/>
            </a:pPr>
            <a:endParaRPr lang="en-US" altLang="zh-CN" sz="5400">
              <a:sym typeface="+mn-ea"/>
            </a:endParaRPr>
          </a:p>
          <a:p>
            <a:pPr indent="0" algn="l">
              <a:buNone/>
            </a:pPr>
            <a:endParaRPr lang="en-US" altLang="zh-CN" sz="5400">
              <a:sym typeface="+mn-ea"/>
            </a:endParaRPr>
          </a:p>
          <a:p>
            <a:pPr marL="1943100" lvl="3" indent="-571500" algn="l">
              <a:buFont typeface="Wingdings" panose="05000000000000000000" charset="0"/>
              <a:buChar char="l"/>
            </a:pPr>
            <a:endParaRPr lang="zh-CN" altLang="en-US" sz="4400">
              <a:sym typeface="+mn-ea"/>
            </a:endParaRPr>
          </a:p>
          <a:p>
            <a:pPr algn="l"/>
            <a:endParaRPr lang="zh-CN" altLang="en-US" sz="5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188085" y="752475"/>
            <a:ext cx="21623020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自定义函数                                             </a:t>
            </a:r>
            <a:r>
              <a:rPr lang="zh-CN" sz="3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查看自定义</a:t>
            </a:r>
            <a:r>
              <a:rPr lang="en-US" altLang="zh-CN" sz="3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function</a:t>
            </a:r>
            <a:r>
              <a:rPr lang="zh-CN" altLang="en-US" sz="3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是否正确</a:t>
            </a:r>
            <a:r>
              <a:rPr lang="zh-CN" altLang="en-US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          </a:t>
            </a:r>
            <a:endParaRPr lang="zh-CN" altLang="en-US" sz="6600" dirty="0">
              <a:solidFill>
                <a:srgbClr val="09388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64565" y="1907540"/>
            <a:ext cx="22652990" cy="11299190"/>
          </a:xfrm>
          <a:prstGeom prst="rect">
            <a:avLst/>
          </a:prstGeom>
          <a:noFill/>
        </p:spPr>
        <p:txBody>
          <a:bodyPr wrap="square" lIns="269875" tIns="136525" rIns="269875" bIns="136525" rtlCol="0">
            <a:noAutofit/>
          </a:bodyPr>
          <a:p>
            <a:pPr indent="0" algn="l">
              <a:buNone/>
            </a:pPr>
            <a:r>
              <a:rPr lang="zh-CN" altLang="en-US" sz="5400">
                <a:sym typeface="+mn-ea"/>
              </a:rPr>
              <a:t>在函数助手中选择我们定义的函数：</a:t>
            </a:r>
            <a:endParaRPr lang="zh-CN" altLang="en-US" sz="5400">
              <a:sym typeface="+mn-ea"/>
            </a:endParaRPr>
          </a:p>
          <a:p>
            <a:pPr indent="0" algn="l">
              <a:buNone/>
            </a:pPr>
            <a:endParaRPr lang="zh-CN" altLang="en-US" sz="5400">
              <a:sym typeface="+mn-ea"/>
            </a:endParaRPr>
          </a:p>
          <a:p>
            <a:pPr indent="0" algn="l">
              <a:buNone/>
            </a:pPr>
            <a:endParaRPr lang="en-US" altLang="zh-CN" sz="5400">
              <a:sym typeface="+mn-ea"/>
            </a:endParaRPr>
          </a:p>
          <a:p>
            <a:pPr marL="1943100" lvl="3" indent="-571500" algn="l">
              <a:buFont typeface="Wingdings" panose="05000000000000000000" charset="0"/>
              <a:buChar char="l"/>
            </a:pPr>
            <a:endParaRPr lang="zh-CN" altLang="en-US" sz="4400">
              <a:sym typeface="+mn-ea"/>
            </a:endParaRPr>
          </a:p>
          <a:p>
            <a:pPr algn="l"/>
            <a:endParaRPr lang="zh-CN" altLang="en-US" sz="5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585" y="3305175"/>
            <a:ext cx="18329275" cy="9748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TextBox 3"/>
          <p:cNvSpPr txBox="1"/>
          <p:nvPr/>
        </p:nvSpPr>
        <p:spPr>
          <a:xfrm>
            <a:off x="994410" y="1085215"/>
            <a:ext cx="11174095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zh-CN" altLang="en-US" sz="6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zh-CN" altLang="en-US" sz="6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TextBox 7"/>
          <p:cNvSpPr txBox="1"/>
          <p:nvPr/>
        </p:nvSpPr>
        <p:spPr>
          <a:xfrm>
            <a:off x="5368436" y="3447904"/>
            <a:ext cx="11842750" cy="71539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685800" indent="-685800">
              <a:lnSpc>
                <a:spcPct val="170000"/>
              </a:lnSpc>
              <a:buFont typeface="Wingdings" panose="05000000000000000000" charset="0"/>
              <a:buChar char="n"/>
            </a:pPr>
            <a:r>
              <a:rPr lang="en-US" altLang="zh-CN" sz="5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Jmeter </a:t>
            </a:r>
            <a:r>
              <a:rPr lang="zh-CN" altLang="en-US" sz="5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简介</a:t>
            </a:r>
            <a:endParaRPr lang="zh-CN" altLang="en-US" sz="5400" dirty="0" smtClean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85800" indent="-685800">
              <a:lnSpc>
                <a:spcPct val="170000"/>
              </a:lnSpc>
              <a:buFont typeface="Wingdings" panose="05000000000000000000" charset="0"/>
              <a:buChar char="n"/>
            </a:pPr>
            <a:r>
              <a:rPr lang="zh-CN" altLang="en-US" sz="5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通过实操来演练</a:t>
            </a:r>
            <a:endParaRPr lang="zh-CN" altLang="en-US" sz="5400" dirty="0" smtClean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85800" indent="-685800">
              <a:lnSpc>
                <a:spcPct val="170000"/>
              </a:lnSpc>
              <a:buFont typeface="Wingdings" panose="05000000000000000000" charset="0"/>
              <a:buChar char="n"/>
            </a:pPr>
            <a:r>
              <a:rPr lang="en-US" altLang="zh-CN" sz="5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Jmeter </a:t>
            </a:r>
            <a:r>
              <a:rPr lang="zh-CN" altLang="en-US" sz="5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与 </a:t>
            </a:r>
            <a:r>
              <a:rPr lang="en-US" altLang="zh-CN" sz="5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Ant </a:t>
            </a:r>
            <a:r>
              <a:rPr lang="zh-CN" altLang="en-US" sz="5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集成使用</a:t>
            </a:r>
            <a:r>
              <a:rPr lang="en-US" altLang="zh-CN" sz="5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*</a:t>
            </a:r>
            <a:endParaRPr lang="en-US" altLang="zh-CN" sz="5400" dirty="0" smtClean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85800" indent="-685800" algn="l">
              <a:lnSpc>
                <a:spcPct val="170000"/>
              </a:lnSpc>
              <a:buClrTx/>
              <a:buSzTx/>
              <a:buFont typeface="Wingdings" panose="05000000000000000000" charset="0"/>
              <a:buChar char="n"/>
            </a:pPr>
            <a:r>
              <a:rPr lang="en-US" altLang="zh-CN" sz="54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Jmeter进阶之自定义函数 *</a:t>
            </a:r>
            <a:endParaRPr lang="en-US" altLang="zh-CN" sz="5400" dirty="0" smtClean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85800" indent="-685800" algn="l">
              <a:lnSpc>
                <a:spcPct val="170000"/>
              </a:lnSpc>
              <a:buClrTx/>
              <a:buSzTx/>
              <a:buFont typeface="Wingdings" panose="05000000000000000000" charset="0"/>
              <a:buChar char="n"/>
            </a:pPr>
            <a:r>
              <a:rPr lang="en-US" altLang="zh-CN" sz="5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Linux 下运行Jmeter</a:t>
            </a:r>
            <a:r>
              <a:rPr lang="en-US" altLang="zh-CN" sz="5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endParaRPr lang="en-US" altLang="zh-CN" sz="5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188085" y="752475"/>
            <a:ext cx="2162302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altLang="zh-CN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Linux </a:t>
            </a:r>
            <a:r>
              <a:rPr lang="zh-CN" altLang="en-US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运行</a:t>
            </a:r>
            <a:r>
              <a:rPr lang="en-US" altLang="zh-CN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 Jmeter</a:t>
            </a:r>
            <a:r>
              <a:rPr lang="zh-CN" altLang="en-US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en-US" altLang="zh-CN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											     </a:t>
            </a:r>
            <a:r>
              <a:rPr lang="zh-CN" altLang="en-US" sz="3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安装</a:t>
            </a:r>
            <a:r>
              <a:rPr lang="zh-CN" altLang="en-US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   </a:t>
            </a:r>
            <a:endParaRPr lang="zh-CN" altLang="en-US" sz="6600" dirty="0">
              <a:solidFill>
                <a:srgbClr val="09388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88085" y="2998470"/>
            <a:ext cx="22652990" cy="11299190"/>
          </a:xfrm>
          <a:prstGeom prst="rect">
            <a:avLst/>
          </a:prstGeom>
          <a:noFill/>
        </p:spPr>
        <p:txBody>
          <a:bodyPr wrap="square" lIns="269875" tIns="136525" rIns="269875" bIns="136525" rtlCol="0">
            <a:noAutofit/>
          </a:bodyPr>
          <a:p>
            <a:pPr indent="0" algn="l">
              <a:buNone/>
            </a:pPr>
            <a:r>
              <a:rPr lang="en-US" altLang="zh-CN" sz="5400">
                <a:sym typeface="+mn-ea"/>
              </a:rPr>
              <a:t>1. </a:t>
            </a:r>
            <a:r>
              <a:rPr lang="zh-CN" altLang="en-US" sz="5400">
                <a:sym typeface="+mn-ea"/>
              </a:rPr>
              <a:t>安装</a:t>
            </a:r>
            <a:r>
              <a:rPr lang="en-US" altLang="zh-CN" sz="5400">
                <a:sym typeface="+mn-ea"/>
              </a:rPr>
              <a:t> JDK</a:t>
            </a:r>
            <a:endParaRPr lang="en-US" altLang="zh-CN" sz="5400">
              <a:sym typeface="+mn-ea"/>
            </a:endParaRPr>
          </a:p>
          <a:p>
            <a:pPr indent="0" algn="l">
              <a:buNone/>
            </a:pPr>
            <a:r>
              <a:rPr lang="en-US" altLang="zh-CN" sz="5400">
                <a:sym typeface="+mn-ea"/>
              </a:rPr>
              <a:t>	</a:t>
            </a:r>
            <a:r>
              <a:rPr lang="zh-CN" altLang="en-US" sz="4000">
                <a:sym typeface="+mn-ea"/>
              </a:rPr>
              <a:t>可参考</a:t>
            </a:r>
            <a:r>
              <a:rPr lang="en-US" altLang="zh-CN" sz="4000">
                <a:sym typeface="+mn-ea"/>
              </a:rPr>
              <a:t> https://www.cnblogs.com/xuliangxing/p/7066913.html</a:t>
            </a:r>
            <a:endParaRPr lang="en-US" altLang="zh-CN" sz="4000">
              <a:sym typeface="+mn-ea"/>
            </a:endParaRPr>
          </a:p>
          <a:p>
            <a:pPr indent="0" algn="l">
              <a:buNone/>
            </a:pPr>
            <a:endParaRPr lang="en-US" altLang="zh-CN" sz="4000">
              <a:sym typeface="+mn-ea"/>
            </a:endParaRPr>
          </a:p>
          <a:p>
            <a:pPr indent="0" algn="l">
              <a:buNone/>
            </a:pPr>
            <a:r>
              <a:rPr lang="en-US" altLang="zh-CN" sz="5400">
                <a:sym typeface="+mn-ea"/>
              </a:rPr>
              <a:t>2. </a:t>
            </a:r>
            <a:r>
              <a:rPr lang="zh-CN" altLang="en-US" sz="5400">
                <a:sym typeface="+mn-ea"/>
              </a:rPr>
              <a:t>安装</a:t>
            </a:r>
            <a:r>
              <a:rPr lang="en-US" altLang="zh-CN" sz="5400">
                <a:sym typeface="+mn-ea"/>
              </a:rPr>
              <a:t> JMETER</a:t>
            </a:r>
            <a:endParaRPr lang="en-US" altLang="zh-CN" sz="5400">
              <a:sym typeface="+mn-ea"/>
            </a:endParaRPr>
          </a:p>
          <a:p>
            <a:pPr indent="0" algn="l">
              <a:buNone/>
            </a:pPr>
            <a:r>
              <a:rPr lang="en-US" altLang="zh-CN" sz="5400">
                <a:sym typeface="+mn-ea"/>
              </a:rPr>
              <a:t>	</a:t>
            </a:r>
            <a:r>
              <a:rPr lang="en-US" altLang="zh-CN" sz="4400">
                <a:sym typeface="+mn-ea"/>
              </a:rPr>
              <a:t>* </a:t>
            </a:r>
            <a:r>
              <a:rPr lang="zh-CN" altLang="en-US" sz="4400">
                <a:sym typeface="+mn-ea"/>
              </a:rPr>
              <a:t>下载</a:t>
            </a:r>
            <a:r>
              <a:rPr lang="en-US" altLang="zh-CN" sz="4400">
                <a:sym typeface="+mn-ea"/>
              </a:rPr>
              <a:t>Jmeter(</a:t>
            </a:r>
            <a:r>
              <a:rPr lang="zh-CN" altLang="en-US" sz="4400">
                <a:sym typeface="+mn-ea"/>
              </a:rPr>
              <a:t>也可将本地正常运行的</a:t>
            </a:r>
            <a:r>
              <a:rPr lang="en-US" altLang="zh-CN" sz="4400">
                <a:sym typeface="+mn-ea"/>
              </a:rPr>
              <a:t>jmeter </a:t>
            </a:r>
            <a:r>
              <a:rPr lang="zh-CN" altLang="en-US" sz="4400">
                <a:sym typeface="+mn-ea"/>
              </a:rPr>
              <a:t>打包上传至</a:t>
            </a:r>
            <a:r>
              <a:rPr lang="en-US" altLang="zh-CN" sz="4400">
                <a:sym typeface="+mn-ea"/>
              </a:rPr>
              <a:t>Linux</a:t>
            </a:r>
            <a:r>
              <a:rPr lang="zh-CN" altLang="en-US" sz="4400">
                <a:sym typeface="+mn-ea"/>
              </a:rPr>
              <a:t>服务器上</a:t>
            </a:r>
            <a:r>
              <a:rPr lang="en-US" altLang="zh-CN" sz="4400">
                <a:sym typeface="+mn-ea"/>
              </a:rPr>
              <a:t>)</a:t>
            </a:r>
            <a:endParaRPr lang="en-US" altLang="zh-CN" sz="4400">
              <a:sym typeface="+mn-ea"/>
            </a:endParaRPr>
          </a:p>
          <a:p>
            <a:pPr indent="0" algn="l">
              <a:buNone/>
            </a:pPr>
            <a:r>
              <a:rPr lang="en-US" altLang="zh-CN" sz="4400">
                <a:sym typeface="+mn-ea"/>
              </a:rPr>
              <a:t>	*  </a:t>
            </a:r>
            <a:r>
              <a:rPr lang="zh-CN" altLang="en-US" sz="4400">
                <a:sym typeface="+mn-ea"/>
              </a:rPr>
              <a:t>环境变量配置</a:t>
            </a:r>
            <a:endParaRPr lang="zh-CN" altLang="en-US" sz="4400">
              <a:sym typeface="+mn-ea"/>
            </a:endParaRPr>
          </a:p>
          <a:p>
            <a:pPr indent="0" algn="l">
              <a:buNone/>
            </a:pPr>
            <a:r>
              <a:rPr lang="en-US" altLang="zh-CN" sz="4400">
                <a:sym typeface="+mn-ea"/>
              </a:rPr>
              <a:t>	</a:t>
            </a:r>
            <a:r>
              <a:rPr lang="zh-CN" altLang="en-US" sz="4000">
                <a:sym typeface="+mn-ea"/>
              </a:rPr>
              <a:t>可参考</a:t>
            </a:r>
            <a:r>
              <a:rPr lang="en-US" altLang="zh-CN" sz="4000">
                <a:sym typeface="+mn-ea"/>
              </a:rPr>
              <a:t> https://www.cnblogs.com/wintest/p/12217472.html</a:t>
            </a:r>
            <a:endParaRPr lang="en-US" altLang="zh-CN" sz="4400">
              <a:sym typeface="+mn-ea"/>
            </a:endParaRPr>
          </a:p>
          <a:p>
            <a:pPr indent="0" algn="l">
              <a:buNone/>
            </a:pPr>
            <a:endParaRPr lang="en-US" altLang="zh-CN" sz="5400">
              <a:sym typeface="+mn-ea"/>
            </a:endParaRPr>
          </a:p>
          <a:p>
            <a:pPr marL="1943100" lvl="3" indent="-571500" algn="l">
              <a:buFont typeface="Wingdings" panose="05000000000000000000" charset="0"/>
              <a:buChar char="l"/>
            </a:pPr>
            <a:endParaRPr lang="zh-CN" altLang="en-US" sz="4400">
              <a:sym typeface="+mn-ea"/>
            </a:endParaRPr>
          </a:p>
          <a:p>
            <a:pPr algn="l"/>
            <a:endParaRPr lang="zh-CN" altLang="en-US" sz="5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188085" y="752475"/>
            <a:ext cx="2162302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altLang="zh-CN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Linux </a:t>
            </a:r>
            <a:r>
              <a:rPr lang="zh-CN" altLang="en-US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运行</a:t>
            </a:r>
            <a:r>
              <a:rPr lang="en-US" altLang="zh-CN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Jmeter												  </a:t>
            </a:r>
            <a:r>
              <a:rPr lang="zh-CN" altLang="en-US" sz="3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运行</a:t>
            </a:r>
            <a:r>
              <a:rPr lang="en-US" altLang="zh-CN" sz="3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jmx</a:t>
            </a:r>
            <a:r>
              <a:rPr lang="zh-CN" altLang="en-US" sz="3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文件                                  </a:t>
            </a:r>
            <a:endParaRPr lang="zh-CN" altLang="en-US" sz="3600" dirty="0">
              <a:solidFill>
                <a:srgbClr val="09388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88085" y="3368040"/>
            <a:ext cx="22652990" cy="11299190"/>
          </a:xfrm>
          <a:prstGeom prst="rect">
            <a:avLst/>
          </a:prstGeom>
          <a:noFill/>
        </p:spPr>
        <p:txBody>
          <a:bodyPr wrap="square" lIns="269875" tIns="136525" rIns="269875" bIns="136525" rtlCol="0">
            <a:noAutofit/>
          </a:bodyPr>
          <a:p>
            <a:pPr indent="0" algn="l">
              <a:buNone/>
            </a:pPr>
            <a:r>
              <a:rPr lang="en-US" altLang="zh-CN" sz="5400">
                <a:sym typeface="+mn-ea"/>
              </a:rPr>
              <a:t>1. </a:t>
            </a:r>
            <a:r>
              <a:rPr lang="zh-CN" altLang="en-US" sz="5400">
                <a:sym typeface="+mn-ea"/>
              </a:rPr>
              <a:t>编辑</a:t>
            </a:r>
            <a:r>
              <a:rPr lang="en-US" altLang="zh-CN" sz="5400">
                <a:sym typeface="+mn-ea"/>
              </a:rPr>
              <a:t> jmx </a:t>
            </a:r>
            <a:r>
              <a:rPr lang="zh-CN" altLang="en-US" sz="5400">
                <a:sym typeface="+mn-ea"/>
              </a:rPr>
              <a:t>脚本</a:t>
            </a:r>
            <a:endParaRPr lang="en-US" altLang="zh-CN" sz="5400">
              <a:sym typeface="+mn-ea"/>
            </a:endParaRPr>
          </a:p>
          <a:p>
            <a:pPr indent="0" algn="l">
              <a:buNone/>
            </a:pPr>
            <a:r>
              <a:rPr lang="en-US" altLang="zh-CN" sz="5400">
                <a:sym typeface="+mn-ea"/>
              </a:rPr>
              <a:t>	</a:t>
            </a:r>
            <a:r>
              <a:rPr lang="zh-CN" altLang="en-US" sz="4400">
                <a:sym typeface="+mn-ea"/>
              </a:rPr>
              <a:t>在本地编辑</a:t>
            </a:r>
            <a:r>
              <a:rPr lang="en-US" altLang="zh-CN" sz="4400">
                <a:sym typeface="+mn-ea"/>
              </a:rPr>
              <a:t>jmeter </a:t>
            </a:r>
            <a:r>
              <a:rPr lang="zh-CN" altLang="en-US" sz="4400">
                <a:sym typeface="+mn-ea"/>
              </a:rPr>
              <a:t>，保存其测试计划</a:t>
            </a:r>
            <a:r>
              <a:rPr lang="en-US" altLang="zh-CN" sz="4400">
                <a:sym typeface="+mn-ea"/>
              </a:rPr>
              <a:t> </a:t>
            </a:r>
            <a:r>
              <a:rPr lang="zh-CN" altLang="en-US" sz="4400">
                <a:sym typeface="+mn-ea"/>
              </a:rPr>
              <a:t>，即为</a:t>
            </a:r>
            <a:r>
              <a:rPr lang="en-US" altLang="zh-CN" sz="4400">
                <a:sym typeface="+mn-ea"/>
              </a:rPr>
              <a:t>jmx</a:t>
            </a:r>
            <a:r>
              <a:rPr lang="zh-CN" altLang="en-US" sz="4400">
                <a:sym typeface="+mn-ea"/>
              </a:rPr>
              <a:t>文件</a:t>
            </a:r>
            <a:r>
              <a:rPr lang="zh-CN" altLang="en-US" sz="5400">
                <a:sym typeface="+mn-ea"/>
              </a:rPr>
              <a:t>。</a:t>
            </a:r>
            <a:endParaRPr lang="zh-CN" altLang="en-US" sz="5400">
              <a:sym typeface="+mn-ea"/>
            </a:endParaRPr>
          </a:p>
          <a:p>
            <a:pPr indent="0" algn="l">
              <a:buNone/>
            </a:pPr>
            <a:r>
              <a:rPr lang="en-US" altLang="zh-CN" sz="5400">
                <a:sym typeface="+mn-ea"/>
              </a:rPr>
              <a:t>	</a:t>
            </a:r>
            <a:r>
              <a:rPr lang="zh-CN" altLang="en-US" sz="4000">
                <a:sym typeface="+mn-ea"/>
              </a:rPr>
              <a:t>注意：</a:t>
            </a:r>
            <a:r>
              <a:rPr lang="en-US" altLang="zh-CN" sz="4000">
                <a:sym typeface="+mn-ea"/>
              </a:rPr>
              <a:t> jmeter</a:t>
            </a:r>
            <a:r>
              <a:rPr lang="zh-CN" altLang="en-US" sz="4000">
                <a:sym typeface="+mn-ea"/>
              </a:rPr>
              <a:t>中配置元件</a:t>
            </a:r>
            <a:r>
              <a:rPr lang="en-US" altLang="zh-CN" sz="4000">
                <a:sym typeface="+mn-ea"/>
              </a:rPr>
              <a:t> </a:t>
            </a:r>
            <a:r>
              <a:rPr lang="zh-CN" altLang="en-US" sz="4000">
                <a:sym typeface="+mn-ea"/>
              </a:rPr>
              <a:t>中的路径要改为</a:t>
            </a:r>
            <a:r>
              <a:rPr lang="en-US" altLang="zh-CN" sz="4000">
                <a:sym typeface="+mn-ea"/>
              </a:rPr>
              <a:t>linux</a:t>
            </a:r>
            <a:r>
              <a:rPr lang="zh-CN" altLang="en-US" sz="4000">
                <a:sym typeface="+mn-ea"/>
              </a:rPr>
              <a:t>服务器的中对应的路径。</a:t>
            </a:r>
            <a:endParaRPr lang="zh-CN" altLang="en-US" sz="5400">
              <a:sym typeface="+mn-ea"/>
            </a:endParaRPr>
          </a:p>
          <a:p>
            <a:pPr indent="0" algn="l">
              <a:buNone/>
            </a:pPr>
            <a:endParaRPr lang="en-US" altLang="zh-CN" sz="4000">
              <a:sym typeface="+mn-ea"/>
            </a:endParaRPr>
          </a:p>
          <a:p>
            <a:pPr indent="0" algn="l">
              <a:buNone/>
            </a:pPr>
            <a:endParaRPr lang="en-US" altLang="zh-CN" sz="4000">
              <a:sym typeface="+mn-ea"/>
            </a:endParaRPr>
          </a:p>
          <a:p>
            <a:pPr indent="0" algn="l">
              <a:buNone/>
            </a:pPr>
            <a:r>
              <a:rPr lang="en-US" altLang="zh-CN" sz="5400">
                <a:sym typeface="+mn-ea"/>
              </a:rPr>
              <a:t>2. </a:t>
            </a:r>
            <a:r>
              <a:rPr lang="zh-CN" altLang="en-US" sz="5400">
                <a:sym typeface="+mn-ea"/>
              </a:rPr>
              <a:t>运行</a:t>
            </a:r>
            <a:r>
              <a:rPr lang="en-US" altLang="zh-CN" sz="5400">
                <a:sym typeface="+mn-ea"/>
              </a:rPr>
              <a:t>jmx </a:t>
            </a:r>
            <a:r>
              <a:rPr lang="zh-CN" altLang="en-US" sz="5400">
                <a:sym typeface="+mn-ea"/>
              </a:rPr>
              <a:t>脚本</a:t>
            </a:r>
            <a:endParaRPr lang="en-US" altLang="zh-CN" sz="5400">
              <a:sym typeface="+mn-ea"/>
            </a:endParaRPr>
          </a:p>
          <a:p>
            <a:pPr indent="0" algn="l">
              <a:buNone/>
            </a:pPr>
            <a:r>
              <a:rPr lang="en-US" altLang="zh-CN" sz="5400">
                <a:sym typeface="+mn-ea"/>
              </a:rPr>
              <a:t>	</a:t>
            </a:r>
            <a:r>
              <a:rPr lang="zh-CN" altLang="en-US" sz="4400">
                <a:sym typeface="+mn-ea"/>
              </a:rPr>
              <a:t>运行命令</a:t>
            </a:r>
            <a:r>
              <a:rPr lang="en-US" altLang="zh-CN" sz="4400">
                <a:sym typeface="+mn-ea"/>
              </a:rPr>
              <a:t> jmeter -n -t xxxxx\xx.jmx -l xxxxx\xx.jtl &amp;</a:t>
            </a:r>
            <a:endParaRPr lang="en-US" altLang="zh-CN" sz="4400">
              <a:sym typeface="+mn-ea"/>
            </a:endParaRPr>
          </a:p>
          <a:p>
            <a:pPr indent="0" algn="l">
              <a:buNone/>
            </a:pPr>
            <a:r>
              <a:rPr lang="en-US" altLang="zh-CN" sz="4400">
                <a:sym typeface="+mn-ea"/>
              </a:rPr>
              <a:t>       -n : </a:t>
            </a:r>
            <a:r>
              <a:rPr lang="zh-CN" altLang="en-US" sz="4400">
                <a:sym typeface="+mn-ea"/>
              </a:rPr>
              <a:t>表示非</a:t>
            </a:r>
            <a:r>
              <a:rPr lang="en-US" altLang="zh-CN" sz="4400">
                <a:sym typeface="+mn-ea"/>
              </a:rPr>
              <a:t> GUI </a:t>
            </a:r>
            <a:r>
              <a:rPr lang="zh-CN" altLang="en-US" sz="4400">
                <a:sym typeface="+mn-ea"/>
              </a:rPr>
              <a:t>模式</a:t>
            </a:r>
            <a:endParaRPr lang="zh-CN" altLang="en-US" sz="4400">
              <a:sym typeface="+mn-ea"/>
            </a:endParaRPr>
          </a:p>
          <a:p>
            <a:pPr indent="0" algn="l">
              <a:buNone/>
            </a:pPr>
            <a:r>
              <a:rPr lang="zh-CN" altLang="en-US" sz="4400">
                <a:sym typeface="+mn-ea"/>
              </a:rPr>
              <a:t> </a:t>
            </a:r>
            <a:r>
              <a:rPr lang="en-US" altLang="zh-CN" sz="4400">
                <a:sym typeface="+mn-ea"/>
              </a:rPr>
              <a:t>      -t  : </a:t>
            </a:r>
            <a:r>
              <a:rPr lang="zh-CN" altLang="en-US" sz="4400">
                <a:sym typeface="+mn-ea"/>
              </a:rPr>
              <a:t>表示运行的</a:t>
            </a:r>
            <a:r>
              <a:rPr lang="en-US" altLang="zh-CN" sz="4400">
                <a:sym typeface="+mn-ea"/>
              </a:rPr>
              <a:t>jmx </a:t>
            </a:r>
            <a:r>
              <a:rPr lang="zh-CN" altLang="en-US" sz="4400">
                <a:sym typeface="+mn-ea"/>
              </a:rPr>
              <a:t>文件，后面跟具体路径</a:t>
            </a:r>
            <a:endParaRPr lang="zh-CN" altLang="en-US" sz="4400">
              <a:sym typeface="+mn-ea"/>
            </a:endParaRPr>
          </a:p>
          <a:p>
            <a:pPr indent="0" algn="l">
              <a:buNone/>
            </a:pPr>
            <a:r>
              <a:rPr lang="zh-CN" altLang="en-US" sz="4400">
                <a:sym typeface="+mn-ea"/>
              </a:rPr>
              <a:t> </a:t>
            </a:r>
            <a:r>
              <a:rPr lang="en-US" altLang="zh-CN" sz="4400">
                <a:sym typeface="+mn-ea"/>
              </a:rPr>
              <a:t>      -l  :  </a:t>
            </a:r>
            <a:r>
              <a:rPr lang="zh-CN" altLang="en-US" sz="4400">
                <a:sym typeface="+mn-ea"/>
              </a:rPr>
              <a:t>表示生成的</a:t>
            </a:r>
            <a:r>
              <a:rPr lang="en-US" altLang="zh-CN" sz="4400">
                <a:sym typeface="+mn-ea"/>
              </a:rPr>
              <a:t> jtl </a:t>
            </a:r>
            <a:r>
              <a:rPr lang="zh-CN" altLang="en-US" sz="4400">
                <a:sym typeface="+mn-ea"/>
              </a:rPr>
              <a:t>测试报告文件</a:t>
            </a:r>
            <a:endParaRPr lang="zh-CN" altLang="en-US" sz="4400">
              <a:sym typeface="+mn-ea"/>
            </a:endParaRPr>
          </a:p>
          <a:p>
            <a:pPr indent="0" algn="l">
              <a:buNone/>
            </a:pPr>
            <a:r>
              <a:rPr lang="zh-CN" altLang="en-US" sz="4400">
                <a:sym typeface="+mn-ea"/>
              </a:rPr>
              <a:t> </a:t>
            </a:r>
            <a:r>
              <a:rPr lang="en-US" altLang="zh-CN" sz="4400">
                <a:sym typeface="+mn-ea"/>
              </a:rPr>
              <a:t>      &amp; :  </a:t>
            </a:r>
            <a:r>
              <a:rPr lang="zh-CN" altLang="en-US" sz="4400">
                <a:sym typeface="+mn-ea"/>
              </a:rPr>
              <a:t>表示结束符</a:t>
            </a:r>
            <a:endParaRPr lang="en-US" altLang="zh-CN" sz="5400">
              <a:sym typeface="+mn-ea"/>
            </a:endParaRPr>
          </a:p>
          <a:p>
            <a:pPr marL="1943100" lvl="3" indent="-571500" algn="l">
              <a:buFont typeface="Wingdings" panose="05000000000000000000" charset="0"/>
              <a:buChar char="l"/>
            </a:pPr>
            <a:endParaRPr lang="zh-CN" altLang="en-US" sz="4400">
              <a:sym typeface="+mn-ea"/>
            </a:endParaRPr>
          </a:p>
          <a:p>
            <a:pPr algn="l"/>
            <a:endParaRPr lang="zh-CN" altLang="en-US" sz="5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188085" y="752475"/>
            <a:ext cx="2162302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altLang="zh-CN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Linux </a:t>
            </a:r>
            <a:r>
              <a:rPr lang="zh-CN" altLang="en-US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运行</a:t>
            </a:r>
            <a:r>
              <a:rPr lang="en-US" altLang="zh-CN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Jmeter       </a:t>
            </a:r>
            <a:r>
              <a:rPr lang="zh-CN" altLang="en-US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en-US" altLang="zh-CN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        </a:t>
            </a:r>
            <a:r>
              <a:rPr lang="zh-CN" altLang="en-US" sz="3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查看运行结果                             </a:t>
            </a:r>
            <a:r>
              <a:rPr lang="en-US" altLang="zh-CN" sz="3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r>
              <a:rPr lang="zh-CN" altLang="en-US" sz="3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endParaRPr lang="zh-CN" altLang="en-US" sz="3600" dirty="0">
              <a:solidFill>
                <a:srgbClr val="09388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88085" y="2780665"/>
            <a:ext cx="22652990" cy="11299190"/>
          </a:xfrm>
          <a:prstGeom prst="rect">
            <a:avLst/>
          </a:prstGeom>
          <a:noFill/>
        </p:spPr>
        <p:txBody>
          <a:bodyPr wrap="square" lIns="269875" tIns="136525" rIns="269875" bIns="136525" rtlCol="0">
            <a:noAutofit/>
          </a:bodyPr>
          <a:p>
            <a:pPr indent="0" algn="l">
              <a:buNone/>
            </a:pPr>
            <a:r>
              <a:rPr lang="zh-CN" altLang="en-US" sz="5400">
                <a:sym typeface="+mn-ea"/>
              </a:rPr>
              <a:t>通过</a:t>
            </a:r>
            <a:r>
              <a:rPr lang="en-US" altLang="zh-CN" sz="5400">
                <a:sym typeface="+mn-ea"/>
              </a:rPr>
              <a:t>JTL </a:t>
            </a:r>
            <a:r>
              <a:rPr lang="zh-CN" altLang="en-US" sz="5400">
                <a:sym typeface="+mn-ea"/>
              </a:rPr>
              <a:t>文件查看</a:t>
            </a:r>
            <a:endParaRPr lang="en-US" altLang="zh-CN" sz="5400">
              <a:sym typeface="+mn-ea"/>
            </a:endParaRPr>
          </a:p>
          <a:p>
            <a:pPr indent="0" algn="l">
              <a:buNone/>
            </a:pPr>
            <a:r>
              <a:rPr lang="en-US" altLang="zh-CN" sz="5400">
                <a:sym typeface="+mn-ea"/>
              </a:rPr>
              <a:t>	</a:t>
            </a:r>
            <a:r>
              <a:rPr lang="zh-CN" altLang="en-US" sz="4400">
                <a:sym typeface="+mn-ea"/>
              </a:rPr>
              <a:t>下载</a:t>
            </a:r>
            <a:r>
              <a:rPr lang="en-US" altLang="zh-CN" sz="4400">
                <a:sym typeface="+mn-ea"/>
              </a:rPr>
              <a:t>jtl</a:t>
            </a:r>
            <a:r>
              <a:rPr lang="zh-CN" altLang="en-US" sz="4400">
                <a:sym typeface="+mn-ea"/>
              </a:rPr>
              <a:t>至本地，在</a:t>
            </a:r>
            <a:r>
              <a:rPr lang="en-US" altLang="zh-CN" sz="4400">
                <a:sym typeface="+mn-ea"/>
              </a:rPr>
              <a:t>Jmeter </a:t>
            </a:r>
            <a:r>
              <a:rPr lang="zh-CN" altLang="en-US" sz="4400">
                <a:sym typeface="+mn-ea"/>
              </a:rPr>
              <a:t>的聚合报告和</a:t>
            </a:r>
            <a:r>
              <a:rPr lang="en-US" altLang="zh-CN" sz="4400">
                <a:sym typeface="+mn-ea"/>
              </a:rPr>
              <a:t> </a:t>
            </a:r>
            <a:r>
              <a:rPr lang="zh-CN" altLang="en-US" sz="4400">
                <a:sym typeface="+mn-ea"/>
              </a:rPr>
              <a:t>查看结果树</a:t>
            </a:r>
            <a:r>
              <a:rPr lang="en-US" altLang="zh-CN" sz="4400">
                <a:sym typeface="+mn-ea"/>
              </a:rPr>
              <a:t> </a:t>
            </a:r>
            <a:r>
              <a:rPr lang="zh-CN" altLang="en-US" sz="4400">
                <a:sym typeface="+mn-ea"/>
              </a:rPr>
              <a:t>元件中查看</a:t>
            </a:r>
            <a:endParaRPr lang="zh-CN" altLang="en-US" sz="4400">
              <a:sym typeface="+mn-ea"/>
            </a:endParaRPr>
          </a:p>
          <a:p>
            <a:pPr indent="0" algn="l">
              <a:buNone/>
            </a:pPr>
            <a:r>
              <a:rPr lang="en-US" altLang="zh-CN" sz="4400">
                <a:sym typeface="+mn-ea"/>
              </a:rPr>
              <a:t>	 </a:t>
            </a:r>
            <a:endParaRPr lang="zh-CN" altLang="en-US" sz="5400">
              <a:sym typeface="+mn-ea"/>
            </a:endParaRPr>
          </a:p>
          <a:p>
            <a:pPr indent="0" algn="l">
              <a:buNone/>
            </a:pPr>
            <a:r>
              <a:rPr lang="en-US" altLang="zh-CN" sz="4000">
                <a:sym typeface="+mn-ea"/>
              </a:rPr>
              <a:t>	</a:t>
            </a:r>
            <a:endParaRPr lang="en-US" altLang="zh-CN" sz="4000">
              <a:sym typeface="+mn-ea"/>
            </a:endParaRPr>
          </a:p>
          <a:p>
            <a:pPr indent="0" algn="l">
              <a:buNone/>
            </a:pPr>
            <a:r>
              <a:rPr lang="en-US" altLang="zh-CN" sz="4000">
                <a:sym typeface="+mn-ea"/>
              </a:rPr>
              <a:t>	</a:t>
            </a:r>
            <a:endParaRPr lang="en-US" altLang="zh-CN" sz="4000">
              <a:sym typeface="+mn-ea"/>
            </a:endParaRPr>
          </a:p>
          <a:p>
            <a:pPr indent="0" algn="l">
              <a:buNone/>
            </a:pPr>
            <a:endParaRPr lang="en-US" altLang="zh-CN" sz="5400">
              <a:sym typeface="+mn-ea"/>
            </a:endParaRPr>
          </a:p>
          <a:p>
            <a:pPr indent="0" algn="l">
              <a:buNone/>
            </a:pPr>
            <a:r>
              <a:rPr lang="en-US" altLang="zh-CN" sz="5400">
                <a:sym typeface="+mn-ea"/>
              </a:rPr>
              <a:t>	</a:t>
            </a:r>
            <a:endParaRPr lang="en-US" altLang="zh-CN" sz="5400">
              <a:sym typeface="+mn-ea"/>
            </a:endParaRPr>
          </a:p>
          <a:p>
            <a:pPr marL="1943100" lvl="3" indent="-571500" algn="l">
              <a:buFont typeface="Wingdings" panose="05000000000000000000" charset="0"/>
              <a:buChar char="l"/>
            </a:pPr>
            <a:endParaRPr lang="zh-CN" altLang="en-US" sz="4400">
              <a:sym typeface="+mn-ea"/>
            </a:endParaRPr>
          </a:p>
          <a:p>
            <a:pPr algn="l"/>
            <a:endParaRPr lang="zh-CN" altLang="en-US" sz="5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965" y="5345430"/>
            <a:ext cx="19726910" cy="4889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188085" y="752475"/>
            <a:ext cx="2162302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altLang="zh-CN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Linux </a:t>
            </a:r>
            <a:r>
              <a:rPr lang="zh-CN" altLang="en-US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运行</a:t>
            </a:r>
            <a:r>
              <a:rPr lang="en-US" altLang="zh-CN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Jmeter       </a:t>
            </a:r>
            <a:r>
              <a:rPr lang="zh-CN" altLang="en-US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en-US" altLang="zh-CN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        </a:t>
            </a:r>
            <a:r>
              <a:rPr lang="zh-CN" altLang="en-US" sz="3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查看运行结果                             </a:t>
            </a:r>
            <a:r>
              <a:rPr lang="en-US" altLang="zh-CN" sz="3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r>
              <a:rPr lang="zh-CN" altLang="en-US" sz="3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endParaRPr lang="zh-CN" altLang="en-US" sz="3600" dirty="0">
              <a:solidFill>
                <a:srgbClr val="09388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88085" y="2797810"/>
            <a:ext cx="22652990" cy="11299190"/>
          </a:xfrm>
          <a:prstGeom prst="rect">
            <a:avLst/>
          </a:prstGeom>
          <a:noFill/>
        </p:spPr>
        <p:txBody>
          <a:bodyPr wrap="square" lIns="269875" tIns="136525" rIns="269875" bIns="136525" rtlCol="0">
            <a:noAutofit/>
          </a:bodyPr>
          <a:p>
            <a:pPr indent="0" algn="l">
              <a:buNone/>
            </a:pPr>
            <a:r>
              <a:rPr lang="zh-CN" altLang="en-US" sz="5400">
                <a:sym typeface="+mn-ea"/>
              </a:rPr>
              <a:t>终端直接查看</a:t>
            </a:r>
            <a:endParaRPr lang="en-US" altLang="zh-CN" sz="5400">
              <a:sym typeface="+mn-ea"/>
            </a:endParaRPr>
          </a:p>
          <a:p>
            <a:pPr indent="0" algn="l">
              <a:buNone/>
            </a:pPr>
            <a:r>
              <a:rPr lang="en-US" altLang="zh-CN" sz="5400">
                <a:sym typeface="+mn-ea"/>
              </a:rPr>
              <a:t>	</a:t>
            </a:r>
            <a:endParaRPr lang="en-US" altLang="zh-CN" sz="5400">
              <a:sym typeface="+mn-ea"/>
            </a:endParaRPr>
          </a:p>
          <a:p>
            <a:pPr marL="1943100" lvl="3" indent="-571500" algn="l">
              <a:buFont typeface="Wingdings" panose="05000000000000000000" charset="0"/>
              <a:buChar char="l"/>
            </a:pPr>
            <a:endParaRPr lang="zh-CN" altLang="en-US" sz="4400">
              <a:sym typeface="+mn-ea"/>
            </a:endParaRPr>
          </a:p>
          <a:p>
            <a:pPr algn="l"/>
            <a:endParaRPr lang="zh-CN" altLang="en-US" sz="540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44955" y="4668520"/>
            <a:ext cx="21549995" cy="6635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188085" y="752475"/>
            <a:ext cx="2162302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altLang="zh-CN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Linux </a:t>
            </a:r>
            <a:r>
              <a:rPr lang="zh-CN" altLang="en-US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运行</a:t>
            </a:r>
            <a:r>
              <a:rPr lang="en-US" altLang="zh-CN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Jmeter       </a:t>
            </a:r>
            <a:r>
              <a:rPr lang="zh-CN" altLang="en-US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en-US" altLang="zh-CN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            </a:t>
            </a:r>
            <a:r>
              <a:rPr lang="zh-CN" altLang="en-US" sz="3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常用脚本                             </a:t>
            </a:r>
            <a:r>
              <a:rPr lang="en-US" altLang="zh-CN" sz="3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r>
              <a:rPr lang="zh-CN" altLang="en-US" sz="3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endParaRPr lang="zh-CN" altLang="en-US" sz="3600" dirty="0">
              <a:solidFill>
                <a:srgbClr val="09388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88085" y="2780665"/>
            <a:ext cx="22652990" cy="11299190"/>
          </a:xfrm>
          <a:prstGeom prst="rect">
            <a:avLst/>
          </a:prstGeom>
          <a:noFill/>
        </p:spPr>
        <p:txBody>
          <a:bodyPr wrap="square" lIns="269875" tIns="136525" rIns="269875" bIns="136525" rtlCol="0">
            <a:noAutofit/>
          </a:bodyPr>
          <a:p>
            <a:pPr indent="0" algn="l">
              <a:buNone/>
            </a:pPr>
            <a:r>
              <a:rPr lang="en-US" altLang="zh-CN" sz="5400">
                <a:sym typeface="+mn-ea"/>
              </a:rPr>
              <a:t>1.   </a:t>
            </a:r>
            <a:r>
              <a:rPr lang="zh-CN" altLang="en-US" sz="5400">
                <a:sym typeface="+mn-ea"/>
              </a:rPr>
              <a:t>混合场景压测脚本</a:t>
            </a:r>
            <a:endParaRPr lang="zh-CN" altLang="en-US" sz="5400">
              <a:sym typeface="+mn-ea"/>
            </a:endParaRPr>
          </a:p>
          <a:p>
            <a:pPr indent="0" algn="l">
              <a:buNone/>
            </a:pPr>
            <a:r>
              <a:rPr lang="en-US" altLang="zh-CN" sz="4400">
                <a:sym typeface="+mn-ea"/>
              </a:rPr>
              <a:t>	 </a:t>
            </a:r>
            <a:endParaRPr lang="zh-CN" altLang="en-US" sz="5400">
              <a:sym typeface="+mn-ea"/>
            </a:endParaRPr>
          </a:p>
          <a:p>
            <a:pPr indent="0" algn="l">
              <a:buNone/>
            </a:pPr>
            <a:endParaRPr lang="en-US" altLang="zh-CN" sz="4000">
              <a:sym typeface="+mn-ea"/>
            </a:endParaRPr>
          </a:p>
          <a:p>
            <a:pPr indent="0" algn="l">
              <a:buNone/>
            </a:pPr>
            <a:endParaRPr lang="en-US" altLang="zh-CN" sz="4000">
              <a:sym typeface="+mn-ea"/>
            </a:endParaRPr>
          </a:p>
          <a:p>
            <a:pPr indent="0" algn="l">
              <a:buNone/>
            </a:pPr>
            <a:r>
              <a:rPr lang="en-US" altLang="zh-CN" sz="5400">
                <a:sym typeface="+mn-ea"/>
              </a:rPr>
              <a:t>2.  </a:t>
            </a:r>
            <a:r>
              <a:rPr lang="zh-CN" altLang="en-US" sz="5400">
                <a:sym typeface="+mn-ea"/>
              </a:rPr>
              <a:t>稳定性测试压测脚本</a:t>
            </a:r>
            <a:endParaRPr lang="en-US" altLang="zh-CN" sz="5400">
              <a:sym typeface="+mn-ea"/>
            </a:endParaRPr>
          </a:p>
          <a:p>
            <a:pPr indent="0" algn="l">
              <a:buNone/>
            </a:pPr>
            <a:r>
              <a:rPr lang="en-US" altLang="zh-CN" sz="5400">
                <a:sym typeface="+mn-ea"/>
              </a:rPr>
              <a:t>	</a:t>
            </a:r>
            <a:endParaRPr lang="zh-CN" altLang="en-US" sz="4400">
              <a:sym typeface="+mn-ea"/>
            </a:endParaRPr>
          </a:p>
          <a:p>
            <a:pPr algn="l"/>
            <a:endParaRPr lang="zh-CN" altLang="en-US" sz="5400"/>
          </a:p>
          <a:p>
            <a:pPr algn="l"/>
            <a:r>
              <a:rPr lang="en-US" altLang="zh-CN" sz="5400"/>
              <a:t>	</a:t>
            </a:r>
            <a:r>
              <a:rPr lang="zh-CN" altLang="en-US" sz="4000"/>
              <a:t>注：</a:t>
            </a:r>
            <a:r>
              <a:rPr lang="en-US" altLang="zh-CN" sz="4000"/>
              <a:t> </a:t>
            </a:r>
            <a:r>
              <a:rPr lang="zh-CN" altLang="en-US" sz="4000"/>
              <a:t>稳定性测试因测试时间过长，远程工具连接压测机链接可能会断开，影响测试结果观测，故推荐本地压测</a:t>
            </a:r>
            <a:endParaRPr lang="zh-CN" altLang="en-US" sz="4000"/>
          </a:p>
        </p:txBody>
      </p:sp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334260" y="4139565"/>
          <a:ext cx="97155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2" imgW="971550" imgH="952500" progId="Package">
                  <p:embed/>
                </p:oleObj>
              </mc:Choice>
              <mc:Fallback>
                <p:oleObj name="" showAsIcon="1" r:id="rId2" imgW="971550" imgH="95250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34260" y="4139565"/>
                        <a:ext cx="971550" cy="95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334260" y="6868160"/>
          <a:ext cx="97155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showAsIcon="1" r:id="rId4" imgW="971550" imgH="952500" progId="Package">
                  <p:embed/>
                </p:oleObj>
              </mc:Choice>
              <mc:Fallback>
                <p:oleObj name="" showAsIcon="1" r:id="rId4" imgW="971550" imgH="952500" progId="Package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34260" y="6868160"/>
                        <a:ext cx="971550" cy="95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4410" y="1027430"/>
            <a:ext cx="11174095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Jmeter </a:t>
            </a:r>
            <a:r>
              <a:rPr lang="zh-CN" altLang="en-US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简介</a:t>
            </a:r>
            <a:r>
              <a:rPr lang="en-US" altLang="zh-CN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--</a:t>
            </a:r>
            <a:r>
              <a:rPr lang="zh-CN" altLang="en-US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重要概念解释</a:t>
            </a:r>
            <a:endParaRPr lang="zh-CN" altLang="en-US" sz="6600" dirty="0">
              <a:solidFill>
                <a:srgbClr val="09388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99185" y="2240915"/>
            <a:ext cx="22652990" cy="2255520"/>
          </a:xfrm>
          <a:prstGeom prst="rect">
            <a:avLst/>
          </a:prstGeom>
          <a:noFill/>
        </p:spPr>
        <p:txBody>
          <a:bodyPr wrap="square" lIns="269875" tIns="136525" rIns="269875" bIns="136525" rtlCol="0">
            <a:noAutofit/>
          </a:bodyPr>
          <a:p>
            <a:pPr algn="l"/>
            <a:r>
              <a:rPr lang="zh-CN" altLang="en-US" sz="4400" b="1">
                <a:sym typeface="+mn-ea"/>
              </a:rPr>
              <a:t>线程组</a:t>
            </a:r>
            <a:r>
              <a:rPr lang="zh-CN" altLang="en-US" sz="4400">
                <a:sym typeface="+mn-ea"/>
              </a:rPr>
              <a:t>： 任何一个测试计划的开始点。在一个测试计划中的所有元件都必须在某个线程组下。通俗的讲一个线程组，可以看做一个虚拟用户组，线程组中的每个线程都可以理解为一个虚拟用户。我们平时所说的并发，就是在线程组设定。</a:t>
            </a:r>
            <a:endParaRPr lang="zh-CN" altLang="en-US" sz="4400">
              <a:sym typeface="+mn-ea"/>
            </a:endParaRPr>
          </a:p>
        </p:txBody>
      </p:sp>
      <p:pic>
        <p:nvPicPr>
          <p:cNvPr id="5" name="图片 4" descr="threa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20" y="4601845"/>
            <a:ext cx="7715885" cy="72688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203815" y="6494780"/>
            <a:ext cx="11772900" cy="3749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000"/>
              <a:t>线程数：就是我们说的虚拟用户数，也就是我们平时通常说的并发数</a:t>
            </a:r>
            <a:endParaRPr lang="zh-CN" altLang="en-US" sz="400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400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000"/>
              <a:t>Ramp-Up时间:要多少时间加载完所需的线程数</a:t>
            </a:r>
            <a:endParaRPr lang="zh-CN" altLang="en-US" sz="400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400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000"/>
              <a:t>循环数 ： 一个线程循环的次数</a:t>
            </a:r>
            <a:endParaRPr lang="zh-CN" altLang="en-US" sz="4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188085" y="752475"/>
            <a:ext cx="2162302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altLang="zh-CN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Linux </a:t>
            </a:r>
            <a:r>
              <a:rPr lang="zh-CN" altLang="en-US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运行</a:t>
            </a:r>
            <a:r>
              <a:rPr lang="en-US" altLang="zh-CN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Jmeter       </a:t>
            </a:r>
            <a:r>
              <a:rPr lang="zh-CN" altLang="en-US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en-US" altLang="zh-CN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            </a:t>
            </a:r>
            <a:r>
              <a:rPr lang="zh-CN" altLang="en-US" sz="3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常用脚本                             </a:t>
            </a:r>
            <a:r>
              <a:rPr lang="en-US" altLang="zh-CN" sz="3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r>
              <a:rPr lang="zh-CN" altLang="en-US" sz="3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endParaRPr lang="zh-CN" altLang="en-US" sz="3600" dirty="0">
              <a:solidFill>
                <a:srgbClr val="09388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88085" y="2780665"/>
            <a:ext cx="22652990" cy="11299190"/>
          </a:xfrm>
          <a:prstGeom prst="rect">
            <a:avLst/>
          </a:prstGeom>
          <a:noFill/>
        </p:spPr>
        <p:txBody>
          <a:bodyPr wrap="square" lIns="269875" tIns="136525" rIns="269875" bIns="136525" rtlCol="0">
            <a:noAutofit/>
          </a:bodyPr>
          <a:p>
            <a:pPr indent="0" algn="l">
              <a:buNone/>
            </a:pPr>
            <a:r>
              <a:rPr lang="en-US" altLang="zh-CN" sz="5400">
                <a:sym typeface="+mn-ea"/>
              </a:rPr>
              <a:t>1.   </a:t>
            </a:r>
            <a:r>
              <a:rPr lang="zh-CN" altLang="en-US" sz="5400">
                <a:sym typeface="+mn-ea"/>
              </a:rPr>
              <a:t>混合场景压测脚本</a:t>
            </a:r>
            <a:endParaRPr lang="zh-CN" altLang="en-US" sz="5400">
              <a:sym typeface="+mn-ea"/>
            </a:endParaRPr>
          </a:p>
          <a:p>
            <a:pPr indent="0" algn="l">
              <a:buNone/>
            </a:pPr>
            <a:r>
              <a:rPr lang="en-US" altLang="zh-CN" sz="4400">
                <a:sym typeface="+mn-ea"/>
              </a:rPr>
              <a:t>	 </a:t>
            </a:r>
            <a:endParaRPr lang="zh-CN" altLang="en-US" sz="5400">
              <a:sym typeface="+mn-ea"/>
            </a:endParaRPr>
          </a:p>
          <a:p>
            <a:pPr indent="0" algn="l">
              <a:buNone/>
            </a:pPr>
            <a:endParaRPr lang="en-US" altLang="zh-CN" sz="4000">
              <a:sym typeface="+mn-ea"/>
            </a:endParaRPr>
          </a:p>
          <a:p>
            <a:pPr indent="0" algn="l">
              <a:buNone/>
            </a:pPr>
            <a:endParaRPr lang="en-US" altLang="zh-CN" sz="4000">
              <a:sym typeface="+mn-ea"/>
            </a:endParaRPr>
          </a:p>
          <a:p>
            <a:pPr indent="0" algn="l">
              <a:buNone/>
            </a:pPr>
            <a:r>
              <a:rPr lang="en-US" altLang="zh-CN" sz="5400">
                <a:sym typeface="+mn-ea"/>
              </a:rPr>
              <a:t>2.  </a:t>
            </a:r>
            <a:r>
              <a:rPr lang="zh-CN" altLang="en-US" sz="5400">
                <a:sym typeface="+mn-ea"/>
              </a:rPr>
              <a:t>稳定性测试压测脚本</a:t>
            </a:r>
            <a:endParaRPr lang="en-US" altLang="zh-CN" sz="5400">
              <a:sym typeface="+mn-ea"/>
            </a:endParaRPr>
          </a:p>
          <a:p>
            <a:pPr indent="0" algn="l">
              <a:buNone/>
            </a:pPr>
            <a:r>
              <a:rPr lang="en-US" altLang="zh-CN" sz="5400">
                <a:sym typeface="+mn-ea"/>
              </a:rPr>
              <a:t>	</a:t>
            </a:r>
            <a:endParaRPr lang="zh-CN" altLang="en-US" sz="4400">
              <a:sym typeface="+mn-ea"/>
            </a:endParaRPr>
          </a:p>
          <a:p>
            <a:pPr algn="l"/>
            <a:endParaRPr lang="zh-CN" altLang="en-US" sz="5400"/>
          </a:p>
          <a:p>
            <a:pPr algn="l"/>
            <a:r>
              <a:rPr lang="en-US" altLang="zh-CN" sz="5400"/>
              <a:t>	</a:t>
            </a:r>
            <a:r>
              <a:rPr lang="zh-CN" altLang="en-US" sz="4000"/>
              <a:t>注：</a:t>
            </a:r>
            <a:r>
              <a:rPr lang="en-US" altLang="zh-CN" sz="4000"/>
              <a:t> </a:t>
            </a:r>
            <a:r>
              <a:rPr lang="zh-CN" altLang="en-US" sz="4000"/>
              <a:t>稳定性测试因测试时间过长，远程工具连接压测机链接可能会断开，影响测试结果观测，故推荐本地压测</a:t>
            </a:r>
            <a:endParaRPr lang="zh-CN" altLang="en-US" sz="4000"/>
          </a:p>
        </p:txBody>
      </p:sp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334260" y="4139565"/>
          <a:ext cx="97155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2" imgW="971550" imgH="952500" progId="Package">
                  <p:embed/>
                </p:oleObj>
              </mc:Choice>
              <mc:Fallback>
                <p:oleObj name="" showAsIcon="1" r:id="rId2" imgW="971550" imgH="95250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34260" y="4139565"/>
                        <a:ext cx="971550" cy="95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334260" y="6868160"/>
          <a:ext cx="97155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showAsIcon="1" r:id="rId4" imgW="971550" imgH="952500" progId="Package">
                  <p:embed/>
                </p:oleObj>
              </mc:Choice>
              <mc:Fallback>
                <p:oleObj name="" showAsIcon="1" r:id="rId4" imgW="971550" imgH="952500" progId="Package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34260" y="6868160"/>
                        <a:ext cx="971550" cy="95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188085" y="752475"/>
            <a:ext cx="2162302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altLang="zh-CN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Linux </a:t>
            </a:r>
            <a:r>
              <a:rPr lang="zh-CN" altLang="en-US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运行</a:t>
            </a:r>
            <a:r>
              <a:rPr lang="en-US" altLang="zh-CN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Jmeter       </a:t>
            </a:r>
            <a:r>
              <a:rPr lang="zh-CN" altLang="en-US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en-US" altLang="zh-CN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</a:t>
            </a:r>
            <a:r>
              <a:rPr lang="zh-CN" altLang="en-US" sz="3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如何修改并发数及测试时间                             </a:t>
            </a:r>
            <a:r>
              <a:rPr lang="en-US" altLang="zh-CN" sz="3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r>
              <a:rPr lang="zh-CN" altLang="en-US" sz="3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endParaRPr lang="zh-CN" altLang="en-US" sz="3600" dirty="0">
              <a:solidFill>
                <a:srgbClr val="09388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88085" y="2780665"/>
            <a:ext cx="22652990" cy="11299190"/>
          </a:xfrm>
          <a:prstGeom prst="rect">
            <a:avLst/>
          </a:prstGeom>
          <a:noFill/>
        </p:spPr>
        <p:txBody>
          <a:bodyPr wrap="square" lIns="269875" tIns="136525" rIns="269875" bIns="136525" rtlCol="0">
            <a:noAutofit/>
          </a:bodyPr>
          <a:p>
            <a:pPr indent="0" algn="l">
              <a:buNone/>
            </a:pPr>
            <a:r>
              <a:rPr lang="en-US" altLang="zh-CN" sz="5400">
                <a:sym typeface="+mn-ea"/>
              </a:rPr>
              <a:t>1. </a:t>
            </a:r>
            <a:r>
              <a:rPr lang="zh-CN" altLang="en-US" sz="5400">
                <a:sym typeface="+mn-ea"/>
              </a:rPr>
              <a:t>在</a:t>
            </a:r>
            <a:r>
              <a:rPr lang="en-US" altLang="zh-CN" sz="5400">
                <a:sym typeface="+mn-ea"/>
              </a:rPr>
              <a:t>linux </a:t>
            </a:r>
            <a:r>
              <a:rPr lang="zh-CN" altLang="en-US" sz="5400">
                <a:sym typeface="+mn-ea"/>
              </a:rPr>
              <a:t>压测机上修改并发和时间</a:t>
            </a:r>
            <a:endParaRPr lang="zh-CN" altLang="en-US" sz="5400">
              <a:sym typeface="+mn-ea"/>
            </a:endParaRPr>
          </a:p>
          <a:p>
            <a:pPr indent="0" algn="l">
              <a:buNone/>
            </a:pPr>
            <a:r>
              <a:rPr lang="en-US" altLang="zh-CN" sz="4000">
                <a:sym typeface="+mn-ea"/>
              </a:rPr>
              <a:t>      </a:t>
            </a:r>
            <a:r>
              <a:rPr lang="zh-CN" altLang="en-US" sz="4000">
                <a:sym typeface="+mn-ea"/>
              </a:rPr>
              <a:t>只要修改其</a:t>
            </a:r>
            <a:r>
              <a:rPr lang="en-US" altLang="zh-CN" sz="4000">
                <a:sym typeface="+mn-ea"/>
              </a:rPr>
              <a:t> jmx </a:t>
            </a:r>
            <a:r>
              <a:rPr lang="zh-CN" altLang="en-US" sz="4000">
                <a:sym typeface="+mn-ea"/>
              </a:rPr>
              <a:t>文件参数</a:t>
            </a:r>
            <a:r>
              <a:rPr lang="en-US" altLang="zh-CN" sz="4000">
                <a:sym typeface="+mn-ea"/>
              </a:rPr>
              <a:t> (</a:t>
            </a:r>
            <a:r>
              <a:rPr lang="zh-CN" altLang="en-US" sz="4000">
                <a:sym typeface="+mn-ea"/>
              </a:rPr>
              <a:t>下图所示</a:t>
            </a:r>
            <a:r>
              <a:rPr lang="en-US" altLang="zh-CN" sz="4000">
                <a:sym typeface="+mn-ea"/>
              </a:rPr>
              <a:t>) </a:t>
            </a:r>
            <a:r>
              <a:rPr lang="zh-CN" altLang="en-US" sz="4000">
                <a:sym typeface="+mn-ea"/>
              </a:rPr>
              <a:t>，然后保存退出，再执行运行命令即可。</a:t>
            </a:r>
            <a:endParaRPr lang="en-US" altLang="zh-CN" sz="4000">
              <a:sym typeface="+mn-ea"/>
            </a:endParaRPr>
          </a:p>
          <a:p>
            <a:pPr indent="0" algn="l">
              <a:buNone/>
            </a:pPr>
            <a:r>
              <a:rPr lang="en-US" altLang="zh-CN" sz="4000">
                <a:sym typeface="+mn-ea"/>
              </a:rPr>
              <a:t>         </a:t>
            </a:r>
            <a:endParaRPr lang="zh-CN" altLang="en-US" sz="400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997075" y="4608195"/>
            <a:ext cx="16240125" cy="8249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/>
          <p:cNvSpPr txBox="1"/>
          <p:nvPr/>
        </p:nvSpPr>
        <p:spPr>
          <a:xfrm>
            <a:off x="8774748" y="7337425"/>
            <a:ext cx="6807835" cy="11068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zh-CN" altLang="en-US" sz="6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众安科技</a:t>
            </a:r>
            <a:r>
              <a:rPr lang="en-US" altLang="zh-CN" sz="6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6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张承</a:t>
            </a:r>
            <a:endParaRPr lang="zh-CN" altLang="en-US" sz="6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8348345" y="8425180"/>
            <a:ext cx="7660640" cy="1383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ZhongAn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Information 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Technology Service Co., Ltd. 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" name="图片 1" descr="2" title="谢谢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9425" y="3439160"/>
            <a:ext cx="3077210" cy="307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195" y="3439160"/>
            <a:ext cx="3794125" cy="32048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4410" y="1027430"/>
            <a:ext cx="11174095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Jmeter </a:t>
            </a:r>
            <a:r>
              <a:rPr lang="zh-CN" altLang="en-US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简介</a:t>
            </a:r>
            <a:r>
              <a:rPr lang="en-US" altLang="zh-CN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--</a:t>
            </a:r>
            <a:r>
              <a:rPr lang="zh-CN" altLang="en-US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重要概念解释</a:t>
            </a:r>
            <a:endParaRPr lang="zh-CN" altLang="en-US" sz="6600" dirty="0">
              <a:solidFill>
                <a:srgbClr val="09388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99185" y="2275205"/>
            <a:ext cx="22652990" cy="1820545"/>
          </a:xfrm>
          <a:prstGeom prst="rect">
            <a:avLst/>
          </a:prstGeom>
          <a:noFill/>
        </p:spPr>
        <p:txBody>
          <a:bodyPr wrap="square" lIns="269875" tIns="136525" rIns="269875" bIns="136525" rtlCol="0">
            <a:noAutofit/>
          </a:bodyPr>
          <a:p>
            <a:pPr algn="l"/>
            <a:r>
              <a:rPr lang="zh-CN" altLang="en-US" sz="4400" b="1">
                <a:sym typeface="+mn-ea"/>
              </a:rPr>
              <a:t>取样器</a:t>
            </a:r>
            <a:r>
              <a:rPr lang="zh-CN" altLang="en-US" sz="4400">
                <a:sym typeface="+mn-ea"/>
              </a:rPr>
              <a:t>： 用来模拟用户操作，向服务器(被测系统)发出HTTP请求，Webservice请求或者Java请求等，并接受服务器响应数据。</a:t>
            </a:r>
            <a:endParaRPr lang="zh-CN" altLang="en-US" sz="4400">
              <a:sym typeface="+mn-ea"/>
            </a:endParaRPr>
          </a:p>
        </p:txBody>
      </p:sp>
      <p:pic>
        <p:nvPicPr>
          <p:cNvPr id="2" name="图片 1" descr="samp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700" y="4078605"/>
            <a:ext cx="16082010" cy="8695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asse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265" y="3971290"/>
            <a:ext cx="15983585" cy="87928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94410" y="1027430"/>
            <a:ext cx="11174095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Jmeter </a:t>
            </a:r>
            <a:r>
              <a:rPr lang="zh-CN" altLang="en-US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简介</a:t>
            </a:r>
            <a:r>
              <a:rPr lang="en-US" altLang="zh-CN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--</a:t>
            </a:r>
            <a:r>
              <a:rPr lang="zh-CN" altLang="en-US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重要概念解释</a:t>
            </a:r>
            <a:endParaRPr lang="zh-CN" altLang="en-US" sz="6600" dirty="0">
              <a:solidFill>
                <a:srgbClr val="09388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99185" y="2275205"/>
            <a:ext cx="22652990" cy="1820545"/>
          </a:xfrm>
          <a:prstGeom prst="rect">
            <a:avLst/>
          </a:prstGeom>
          <a:noFill/>
        </p:spPr>
        <p:txBody>
          <a:bodyPr wrap="square" lIns="269875" tIns="136525" rIns="269875" bIns="136525" rtlCol="0">
            <a:noAutofit/>
          </a:bodyPr>
          <a:p>
            <a:pPr algn="l"/>
            <a:r>
              <a:rPr lang="zh-CN" altLang="en-US" sz="4400" b="1">
                <a:sym typeface="+mn-ea"/>
              </a:rPr>
              <a:t>断言</a:t>
            </a:r>
            <a:r>
              <a:rPr lang="en-US" altLang="zh-CN" sz="4400">
                <a:sym typeface="+mn-ea"/>
              </a:rPr>
              <a:t>: </a:t>
            </a:r>
            <a:r>
              <a:rPr lang="zh-CN" altLang="en-US" sz="4400">
                <a:sym typeface="+mn-ea"/>
              </a:rPr>
              <a:t>用来验证结果是否正确， 就是用一个预设的结果与实际结果匹配，匹配到则成功，反之失败。</a:t>
            </a:r>
            <a:endParaRPr lang="zh-CN" altLang="en-US" sz="440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4410" y="1027430"/>
            <a:ext cx="11174095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Jmeter </a:t>
            </a:r>
            <a:r>
              <a:rPr lang="zh-CN" altLang="en-US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简介</a:t>
            </a:r>
            <a:r>
              <a:rPr lang="en-US" altLang="zh-CN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--</a:t>
            </a:r>
            <a:r>
              <a:rPr lang="zh-CN" altLang="en-US" sz="6600" dirty="0">
                <a:solidFill>
                  <a:srgbClr val="09388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重要概念解释</a:t>
            </a:r>
            <a:endParaRPr lang="zh-CN" altLang="en-US" sz="6600" dirty="0">
              <a:solidFill>
                <a:srgbClr val="09388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99185" y="2275205"/>
            <a:ext cx="22652990" cy="1907540"/>
          </a:xfrm>
          <a:prstGeom prst="rect">
            <a:avLst/>
          </a:prstGeom>
          <a:noFill/>
        </p:spPr>
        <p:txBody>
          <a:bodyPr wrap="square" lIns="269875" tIns="136525" rIns="269875" bIns="136525" rtlCol="0">
            <a:noAutofit/>
          </a:bodyPr>
          <a:p>
            <a:pPr algn="l"/>
            <a:r>
              <a:rPr lang="zh-CN" altLang="en-US" sz="4400" b="1">
                <a:sym typeface="+mn-ea"/>
              </a:rPr>
              <a:t>监听器</a:t>
            </a:r>
            <a:r>
              <a:rPr lang="zh-CN" altLang="en-US" sz="4400">
                <a:sym typeface="+mn-ea"/>
              </a:rPr>
              <a:t>:</a:t>
            </a:r>
            <a:r>
              <a:rPr lang="en-US" altLang="zh-CN" sz="4400">
                <a:sym typeface="+mn-ea"/>
              </a:rPr>
              <a:t> </a:t>
            </a:r>
            <a:r>
              <a:rPr lang="zh-CN" altLang="en-US" sz="4400">
                <a:sym typeface="+mn-ea"/>
              </a:rPr>
              <a:t>Jmeter取样器的测试结果需要添加监听器来收集。</a:t>
            </a:r>
            <a:endParaRPr lang="zh-CN" altLang="en-US" sz="4400">
              <a:sym typeface="+mn-ea"/>
            </a:endParaRPr>
          </a:p>
          <a:p>
            <a:pPr algn="l"/>
            <a:r>
              <a:rPr lang="zh-CN" altLang="en-US" sz="4400">
                <a:sym typeface="+mn-ea"/>
              </a:rPr>
              <a:t>他有两个任务:  </a:t>
            </a:r>
            <a:r>
              <a:rPr lang="en-US" altLang="zh-CN" sz="4400">
                <a:sym typeface="+mn-ea"/>
              </a:rPr>
              <a:t> 1. 结果监</a:t>
            </a:r>
            <a:r>
              <a:rPr lang="zh-CN" altLang="en-US" sz="4400">
                <a:sym typeface="+mn-ea"/>
              </a:rPr>
              <a:t>听   </a:t>
            </a:r>
            <a:r>
              <a:rPr lang="en-US" altLang="zh-CN" sz="4400">
                <a:sym typeface="+mn-ea"/>
              </a:rPr>
              <a:t>2. 展示结果</a:t>
            </a:r>
            <a:endParaRPr lang="en-US" altLang="zh-CN" sz="4400">
              <a:sym typeface="+mn-ea"/>
            </a:endParaRPr>
          </a:p>
        </p:txBody>
      </p:sp>
      <p:pic>
        <p:nvPicPr>
          <p:cNvPr id="2" name="图片 1" descr="lister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340" y="3963035"/>
            <a:ext cx="16209010" cy="78422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74140" y="12468225"/>
            <a:ext cx="215690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ym typeface="+mn-ea"/>
              </a:rPr>
              <a:t>取样器 ，断言，监听器组合在一起就可以帮组我们完成发送请求，验证结果及记录三项工作了</a:t>
            </a:r>
            <a:endParaRPr lang="zh-CN" altLang="en-US" sz="4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5080,&quot;width&quot;:14280}"/>
</p:tagLst>
</file>

<file path=ppt/tags/tag2.xml><?xml version="1.0" encoding="utf-8"?>
<p:tagLst xmlns:p="http://schemas.openxmlformats.org/presentationml/2006/main">
  <p:tag name="KSO_WM_UNIT_PLACING_PICTURE_USER_VIEWPORT" val="{&quot;height&quot;:8250,&quot;width&quot;:1624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12840</Words>
  <Application>WPS 演示</Application>
  <PresentationFormat>自定义</PresentationFormat>
  <Paragraphs>611</Paragraphs>
  <Slides>62</Slides>
  <Notes>14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62</vt:i4>
      </vt:variant>
    </vt:vector>
  </HeadingPairs>
  <TitlesOfParts>
    <vt:vector size="75" baseType="lpstr">
      <vt:lpstr>Arial</vt:lpstr>
      <vt:lpstr>宋体</vt:lpstr>
      <vt:lpstr>Wingdings</vt:lpstr>
      <vt:lpstr>微软雅黑</vt:lpstr>
      <vt:lpstr>Wingdings</vt:lpstr>
      <vt:lpstr>Arial Unicode MS</vt:lpstr>
      <vt:lpstr>Calibri Light</vt:lpstr>
      <vt:lpstr>Calibri</vt:lpstr>
      <vt:lpstr>Office 主题</vt:lpstr>
      <vt:lpstr>Package</vt:lpstr>
      <vt:lpstr>Package</vt:lpstr>
      <vt:lpstr>Package</vt:lpstr>
      <vt:lpstr>Package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鲲鹏</cp:lastModifiedBy>
  <cp:revision>76</cp:revision>
  <dcterms:created xsi:type="dcterms:W3CDTF">2017-12-12T03:58:00Z</dcterms:created>
  <dcterms:modified xsi:type="dcterms:W3CDTF">2021-12-17T12:11:02Z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2052-11.1.0.11115</vt:lpwstr>
  </property>
  <property fmtid="{D5CDD505-2E9C-101B-9397-08002B2CF9AE}" pid="3" name="ICV">
    <vt:lpwstr>472A7B1854094973B222A8A928496499</vt:lpwstr>
  </property>
</Properties>
</file>